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5143500" cx="9144000"/>
  <p:notesSz cx="6858000" cy="9144000"/>
  <p:embeddedFontLst>
    <p:embeddedFont>
      <p:font typeface="Oswald Medium"/>
      <p:regular r:id="rId100"/>
      <p:bold r:id="rId101"/>
    </p:embeddedFont>
    <p:embeddedFont>
      <p:font typeface="Roboto Thin"/>
      <p:regular r:id="rId102"/>
      <p:bold r:id="rId103"/>
      <p:italic r:id="rId104"/>
      <p:boldItalic r:id="rId105"/>
    </p:embeddedFont>
    <p:embeddedFont>
      <p:font typeface="Roboto"/>
      <p:regular r:id="rId106"/>
      <p:bold r:id="rId107"/>
      <p:italic r:id="rId108"/>
      <p:boldItalic r:id="rId109"/>
    </p:embeddedFont>
    <p:embeddedFont>
      <p:font typeface="Roboto Medium"/>
      <p:regular r:id="rId110"/>
      <p:bold r:id="rId111"/>
      <p:italic r:id="rId112"/>
      <p:boldItalic r:id="rId113"/>
    </p:embeddedFont>
    <p:embeddedFont>
      <p:font typeface="Caveat"/>
      <p:regular r:id="rId114"/>
      <p:bold r:id="rId115"/>
    </p:embeddedFont>
    <p:embeddedFont>
      <p:font typeface="Oswald Light"/>
      <p:regular r:id="rId116"/>
      <p:bold r:id="rId117"/>
    </p:embeddedFont>
    <p:embeddedFont>
      <p:font typeface="Roboto Light"/>
      <p:regular r:id="rId118"/>
      <p:bold r:id="rId119"/>
      <p:italic r:id="rId120"/>
      <p:boldItalic r:id="rId121"/>
    </p:embeddedFont>
    <p:embeddedFont>
      <p:font typeface="Oswald"/>
      <p:regular r:id="rId122"/>
      <p:bold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1FD548-D005-4E9F-9F06-92D5873CA7A7}">
  <a:tblStyle styleId="{3C1FD548-D005-4E9F-9F06-92D5873CA7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font" Target="fonts/RobotoThin-boldItalic.fntdata"/><Relationship Id="rId104" Type="http://schemas.openxmlformats.org/officeDocument/2006/relationships/font" Target="fonts/RobotoThin-italic.fntdata"/><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Thin-bold.fntdata"/><Relationship Id="rId102" Type="http://schemas.openxmlformats.org/officeDocument/2006/relationships/font" Target="fonts/RobotoThin-regular.fntdata"/><Relationship Id="rId101" Type="http://schemas.openxmlformats.org/officeDocument/2006/relationships/font" Target="fonts/OswaldMedium-bold.fntdata"/><Relationship Id="rId100" Type="http://schemas.openxmlformats.org/officeDocument/2006/relationships/font" Target="fonts/OswaldMedium-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RobotoLight-boldItalic.fntdata"/><Relationship Id="rId25" Type="http://schemas.openxmlformats.org/officeDocument/2006/relationships/slide" Target="slides/slide20.xml"/><Relationship Id="rId120" Type="http://schemas.openxmlformats.org/officeDocument/2006/relationships/font" Target="fonts/Roboto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3" Type="http://schemas.openxmlformats.org/officeDocument/2006/relationships/font" Target="fonts/Oswald-bold.fntdata"/><Relationship Id="rId122" Type="http://schemas.openxmlformats.org/officeDocument/2006/relationships/font" Target="fonts/Oswald-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Light-regular.fntdata"/><Relationship Id="rId117" Type="http://schemas.openxmlformats.org/officeDocument/2006/relationships/font" Target="fonts/OswaldLight-bold.fntdata"/><Relationship Id="rId116" Type="http://schemas.openxmlformats.org/officeDocument/2006/relationships/font" Target="fonts/OswaldLight-regular.fntdata"/><Relationship Id="rId115" Type="http://schemas.openxmlformats.org/officeDocument/2006/relationships/font" Target="fonts/Caveat-bold.fntdata"/><Relationship Id="rId119" Type="http://schemas.openxmlformats.org/officeDocument/2006/relationships/font" Target="fonts/RobotoLight-bold.fntdata"/><Relationship Id="rId15" Type="http://schemas.openxmlformats.org/officeDocument/2006/relationships/slide" Target="slides/slide10.xml"/><Relationship Id="rId110" Type="http://schemas.openxmlformats.org/officeDocument/2006/relationships/font" Target="fonts/RobotoMedium-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Caveat-regular.fntdata"/><Relationship Id="rId18" Type="http://schemas.openxmlformats.org/officeDocument/2006/relationships/slide" Target="slides/slide13.xml"/><Relationship Id="rId113" Type="http://schemas.openxmlformats.org/officeDocument/2006/relationships/font" Target="fonts/RobotoMedium-boldItalic.fntdata"/><Relationship Id="rId112" Type="http://schemas.openxmlformats.org/officeDocument/2006/relationships/font" Target="fonts/RobotoMedium-italic.fntdata"/><Relationship Id="rId111" Type="http://schemas.openxmlformats.org/officeDocument/2006/relationships/font" Target="fonts/RobotoMedium-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54ab1329f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54ab1329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5543952a7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543952a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5543952a7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543952a7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5543952a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5543952a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5543952a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543952a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5543952a7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543952a7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5543952a7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543952a7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5543952a7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543952a7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5543952a7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5543952a7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5543952a7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5543952a7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5543952a7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5543952a7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5543952a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5543952a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5543952a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543952a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0bdcf3efab_1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0bdcf3efab_1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5543952a7f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543952a7f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5543952a7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543952a7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5543952a7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543952a7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5543952a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5543952a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5543952a7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543952a7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5543952a7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543952a7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cbe7003c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cbe7003c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0bdcf3efab_1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0bdcf3efab_1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5543952a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543952a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5543952a7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5543952a7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cbe7003ce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cbe7003ce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5543952a7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5543952a7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5543952a7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5543952a7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5543952a7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5543952a7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55670eb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55670eb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shutterstock_643629568</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5543952a7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5543952a7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5543952a7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5543952a7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55670eb0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55670eb0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0bdcf3efab_1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10bdcf3efab_1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5543952a7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5543952a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55670eb0d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55670eb0d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0bdcf3efab_1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0bdcf3efab_1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55670eb0d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55670eb0d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0bdcf3efab_1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0bdcf3efab_1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55670eb0d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55670eb0d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558bd3d42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558bd3d42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55670eb0d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55670eb0d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10bdcf3efab_1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10bdcf3efab_1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55670eb0d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55670eb0d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55670eb0d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55670eb0d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5543952a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5543952a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10bdcf3efab_1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10bdcf3efab_1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55670eb0d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55670eb0d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55670eb0d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55670eb0d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55670eb0d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55670eb0d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0bdcf3efab_1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0bdcf3efab_1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558bd3d42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558bd3d42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558bd3d42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558bd3d42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558bd3d42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558bd3d4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558bd3d4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558bd3d4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558bd3d42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558bd3d42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5543952a7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5543952a7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0bdcf3efab_1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0bdcf3efab_1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558bd3d4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558bd3d4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558bd3d42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558bd3d42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558bd3d42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558bd3d42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558bd3d42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558bd3d42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558bd3d42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558bd3d42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558bd3d42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558bd3d42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558bd3d42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558bd3d42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558bd3d42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558bd3d42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558bd3d42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558bd3d42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5543952a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543952a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558bd3d42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558bd3d42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558bd3d42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558bd3d42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558bd3d42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558bd3d42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558bd3d42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558bd3d42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558bd3d42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58bd3d42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558bd3d42e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558bd3d42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558bd3d42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558bd3d42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558bd3d42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558bd3d42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558bd3d42e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558bd3d42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558bd3d42e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558bd3d42e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5543952a7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5543952a7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558bd3d42e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558bd3d42e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558bd3d42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558bd3d42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558bd3d42e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558bd3d42e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558bd3d42e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558bd3d42e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558bd3d42e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558bd3d42e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558bd3d42e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558bd3d42e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558bd3d42e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558bd3d42e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558bd3d42e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558bd3d42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558bd3d42e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558bd3d42e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558bd3d42e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558bd3d42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5543952a7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5543952a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10bdcf3efab_1_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10bdcf3efab_1_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10bdcf3efab_1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10bdcf3efab_1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558bd3d42e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558bd3d42e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10bdcf3efab_1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10bdcf3efab_1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0bdcf3efab_1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0bdcf3efab_1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4.png"/><Relationship Id="rId11" Type="http://schemas.openxmlformats.org/officeDocument/2006/relationships/image" Target="../media/image26.png"/><Relationship Id="rId10"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8.png"/><Relationship Id="rId4" Type="http://schemas.openxmlformats.org/officeDocument/2006/relationships/image" Target="../media/image6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6.png"/><Relationship Id="rId4" Type="http://schemas.openxmlformats.org/officeDocument/2006/relationships/image" Target="../media/image3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2.png"/><Relationship Id="rId4" Type="http://schemas.openxmlformats.org/officeDocument/2006/relationships/image" Target="../media/image7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2.png"/><Relationship Id="rId4"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8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64.png"/><Relationship Id="rId4" Type="http://schemas.openxmlformats.org/officeDocument/2006/relationships/image" Target="../media/image6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7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7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7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{3C1FD548-D005-4E9F-9F06-92D5873CA7A7}</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{3C1FD548-D005-4E9F-9F06-92D5873CA7A7}</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82"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87" name="Google Shape;787;p5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788" name="Google Shape;78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90" name="Shape 790"/>
        <p:cNvGrpSpPr/>
        <p:nvPr/>
      </p:nvGrpSpPr>
      <p:grpSpPr>
        <a:xfrm>
          <a:off x="0" y="0"/>
          <a:ext cx="0" cy="0"/>
          <a:chOff x="0" y="0"/>
          <a:chExt cx="0" cy="0"/>
        </a:xfrm>
      </p:grpSpPr>
      <p:pic>
        <p:nvPicPr>
          <p:cNvPr id="791" name="Google Shape;791;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92" name="Google Shape;792;p5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94" name="Google Shape;794;p5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795" name="Google Shape;795;p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6" name="Google Shape;796;p5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5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99" name="Google Shape;799;p59"/>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00" name="Shape 800"/>
        <p:cNvGrpSpPr/>
        <p:nvPr/>
      </p:nvGrpSpPr>
      <p:grpSpPr>
        <a:xfrm>
          <a:off x="0" y="0"/>
          <a:ext cx="0" cy="0"/>
          <a:chOff x="0" y="0"/>
          <a:chExt cx="0" cy="0"/>
        </a:xfrm>
      </p:grpSpPr>
      <p:pic>
        <p:nvPicPr>
          <p:cNvPr id="801" name="Google Shape;801;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02" name="Google Shape;802;p6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3" name="Google Shape;803;p6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04" name="Google Shape;804;p6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05" name="Google Shape;805;p6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806" name="Google Shape;806;p6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6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8" name="Google Shape;808;p6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809" name="Google Shape;809;p6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810" name="Shape 810"/>
        <p:cNvGrpSpPr/>
        <p:nvPr/>
      </p:nvGrpSpPr>
      <p:grpSpPr>
        <a:xfrm>
          <a:off x="0" y="0"/>
          <a:ext cx="0" cy="0"/>
          <a:chOff x="0" y="0"/>
          <a:chExt cx="0" cy="0"/>
        </a:xfrm>
      </p:grpSpPr>
      <p:pic>
        <p:nvPicPr>
          <p:cNvPr id="811" name="Google Shape;811;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2" name="Google Shape;812;p6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13" name="Google Shape;813;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14" name="Google Shape;814;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15" name="Shape 815"/>
        <p:cNvGrpSpPr/>
        <p:nvPr/>
      </p:nvGrpSpPr>
      <p:grpSpPr>
        <a:xfrm>
          <a:off x="0" y="0"/>
          <a:ext cx="0" cy="0"/>
          <a:chOff x="0" y="0"/>
          <a:chExt cx="0" cy="0"/>
        </a:xfrm>
      </p:grpSpPr>
      <p:pic>
        <p:nvPicPr>
          <p:cNvPr id="816" name="Google Shape;816;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18" name="Google Shape;818;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19" name="Google Shape;819;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20" name="Shape 820"/>
        <p:cNvGrpSpPr/>
        <p:nvPr/>
      </p:nvGrpSpPr>
      <p:grpSpPr>
        <a:xfrm>
          <a:off x="0" y="0"/>
          <a:ext cx="0" cy="0"/>
          <a:chOff x="0" y="0"/>
          <a:chExt cx="0" cy="0"/>
        </a:xfrm>
      </p:grpSpPr>
      <p:sp>
        <p:nvSpPr>
          <p:cNvPr id="821" name="Google Shape;821;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3" name="Google Shape;823;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4" name="Google Shape;824;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25" name="Google Shape;825;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6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828" name="Shape 828"/>
        <p:cNvGrpSpPr/>
        <p:nvPr/>
      </p:nvGrpSpPr>
      <p:grpSpPr>
        <a:xfrm>
          <a:off x="0" y="0"/>
          <a:ext cx="0" cy="0"/>
          <a:chOff x="0" y="0"/>
          <a:chExt cx="0" cy="0"/>
        </a:xfrm>
      </p:grpSpPr>
      <p:pic>
        <p:nvPicPr>
          <p:cNvPr id="829" name="Google Shape;829;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30" name="Google Shape;830;p6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1" name="Google Shape;831;p6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32" name="Google Shape;832;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3" name="Google Shape;833;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834" name="Shape 834"/>
        <p:cNvGrpSpPr/>
        <p:nvPr/>
      </p:nvGrpSpPr>
      <p:grpSpPr>
        <a:xfrm>
          <a:off x="0" y="0"/>
          <a:ext cx="0" cy="0"/>
          <a:chOff x="0" y="0"/>
          <a:chExt cx="0" cy="0"/>
        </a:xfrm>
      </p:grpSpPr>
      <p:pic>
        <p:nvPicPr>
          <p:cNvPr id="835" name="Google Shape;835;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36" name="Google Shape;836;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7" name="Google Shape;837;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838" name="Google Shape;838;p6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6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0" name="Google Shape;840;p6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841" name="Google Shape;841;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42" name="Google Shape;842;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843" name="Google Shape;843;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6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845" name="Shape 845"/>
        <p:cNvGrpSpPr/>
        <p:nvPr/>
      </p:nvGrpSpPr>
      <p:grpSpPr>
        <a:xfrm>
          <a:off x="0" y="0"/>
          <a:ext cx="0" cy="0"/>
          <a:chOff x="0" y="0"/>
          <a:chExt cx="0" cy="0"/>
        </a:xfrm>
      </p:grpSpPr>
      <p:pic>
        <p:nvPicPr>
          <p:cNvPr id="846" name="Google Shape;846;p6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847" name="Google Shape;847;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8" name="Google Shape;848;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6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852" name="Google Shape;852;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3" name="Google Shape;853;p6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855" name="Shape 855"/>
        <p:cNvGrpSpPr/>
        <p:nvPr/>
      </p:nvGrpSpPr>
      <p:grpSpPr>
        <a:xfrm>
          <a:off x="0" y="0"/>
          <a:ext cx="0" cy="0"/>
          <a:chOff x="0" y="0"/>
          <a:chExt cx="0" cy="0"/>
        </a:xfrm>
      </p:grpSpPr>
      <p:sp>
        <p:nvSpPr>
          <p:cNvPr id="856" name="Google Shape;856;p6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9" name="Google Shape;859;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0" name="Google Shape;860;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61" name="Google Shape;861;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2" name="Google Shape;862;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63" name="Google Shape;863;p67"/>
          <p:cNvGrpSpPr/>
          <p:nvPr/>
        </p:nvGrpSpPr>
        <p:grpSpPr>
          <a:xfrm>
            <a:off x="457200" y="1378813"/>
            <a:ext cx="776889" cy="621300"/>
            <a:chOff x="457200" y="1378813"/>
            <a:chExt cx="776889" cy="621300"/>
          </a:xfrm>
        </p:grpSpPr>
        <p:sp>
          <p:nvSpPr>
            <p:cNvPr id="864" name="Google Shape;864;p6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865" name="Google Shape;865;p6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67"/>
          <p:cNvGrpSpPr/>
          <p:nvPr/>
        </p:nvGrpSpPr>
        <p:grpSpPr>
          <a:xfrm>
            <a:off x="457200" y="2228725"/>
            <a:ext cx="776889" cy="621300"/>
            <a:chOff x="457200" y="1378813"/>
            <a:chExt cx="776889" cy="621300"/>
          </a:xfrm>
        </p:grpSpPr>
        <p:sp>
          <p:nvSpPr>
            <p:cNvPr id="867" name="Google Shape;867;p6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868" name="Google Shape;868;p6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67"/>
          <p:cNvGrpSpPr/>
          <p:nvPr/>
        </p:nvGrpSpPr>
        <p:grpSpPr>
          <a:xfrm>
            <a:off x="457200" y="3073850"/>
            <a:ext cx="776889" cy="621300"/>
            <a:chOff x="457200" y="1378813"/>
            <a:chExt cx="776889" cy="621300"/>
          </a:xfrm>
        </p:grpSpPr>
        <p:sp>
          <p:nvSpPr>
            <p:cNvPr id="870" name="Google Shape;870;p6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871" name="Google Shape;871;p6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67"/>
          <p:cNvGrpSpPr/>
          <p:nvPr/>
        </p:nvGrpSpPr>
        <p:grpSpPr>
          <a:xfrm>
            <a:off x="457200" y="3923750"/>
            <a:ext cx="776889" cy="621300"/>
            <a:chOff x="457200" y="1378813"/>
            <a:chExt cx="776889" cy="621300"/>
          </a:xfrm>
        </p:grpSpPr>
        <p:sp>
          <p:nvSpPr>
            <p:cNvPr id="873" name="Google Shape;873;p67"/>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874" name="Google Shape;874;p67"/>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67"/>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6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7"/>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67"/>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67"/>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882" name="Shape 882"/>
        <p:cNvGrpSpPr/>
        <p:nvPr/>
      </p:nvGrpSpPr>
      <p:grpSpPr>
        <a:xfrm>
          <a:off x="0" y="0"/>
          <a:ext cx="0" cy="0"/>
          <a:chOff x="0" y="0"/>
          <a:chExt cx="0" cy="0"/>
        </a:xfrm>
      </p:grpSpPr>
      <p:sp>
        <p:nvSpPr>
          <p:cNvPr id="883" name="Google Shape;883;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5" name="Google Shape;885;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6" name="Google Shape;886;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87" name="Google Shape;887;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8" name="Google Shape;888;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89" name="Google Shape;889;p68"/>
          <p:cNvGrpSpPr/>
          <p:nvPr/>
        </p:nvGrpSpPr>
        <p:grpSpPr>
          <a:xfrm>
            <a:off x="457181" y="1345103"/>
            <a:ext cx="533372" cy="533480"/>
            <a:chOff x="457200" y="1378813"/>
            <a:chExt cx="695400" cy="695450"/>
          </a:xfrm>
        </p:grpSpPr>
        <p:sp>
          <p:nvSpPr>
            <p:cNvPr id="890" name="Google Shape;890;p6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891" name="Google Shape;891;p68"/>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6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8"/>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94" name="Google Shape;894;p68"/>
          <p:cNvGrpSpPr/>
          <p:nvPr/>
        </p:nvGrpSpPr>
        <p:grpSpPr>
          <a:xfrm>
            <a:off x="3228956" y="1345103"/>
            <a:ext cx="533372" cy="533480"/>
            <a:chOff x="457200" y="1378813"/>
            <a:chExt cx="695400" cy="695450"/>
          </a:xfrm>
        </p:grpSpPr>
        <p:sp>
          <p:nvSpPr>
            <p:cNvPr id="895" name="Google Shape;895;p6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896" name="Google Shape;896;p68"/>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 name="Google Shape;897;p6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99" name="Google Shape;899;p68"/>
          <p:cNvGrpSpPr/>
          <p:nvPr/>
        </p:nvGrpSpPr>
        <p:grpSpPr>
          <a:xfrm>
            <a:off x="6134081" y="1345853"/>
            <a:ext cx="533372" cy="533480"/>
            <a:chOff x="457200" y="1378813"/>
            <a:chExt cx="695400" cy="695450"/>
          </a:xfrm>
        </p:grpSpPr>
        <p:sp>
          <p:nvSpPr>
            <p:cNvPr id="900" name="Google Shape;900;p6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901" name="Google Shape;901;p68"/>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6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904" name="Shape 904"/>
        <p:cNvGrpSpPr/>
        <p:nvPr/>
      </p:nvGrpSpPr>
      <p:grpSpPr>
        <a:xfrm>
          <a:off x="0" y="0"/>
          <a:ext cx="0" cy="0"/>
          <a:chOff x="0" y="0"/>
          <a:chExt cx="0" cy="0"/>
        </a:xfrm>
      </p:grpSpPr>
      <p:sp>
        <p:nvSpPr>
          <p:cNvPr id="905" name="Google Shape;905;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8" name="Google Shape;908;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9" name="Google Shape;909;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10" name="Google Shape;91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1" name="Google Shape;911;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6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6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6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9" name="Google Shape;919;p6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920" name="Google Shape;920;p6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921" name="Google Shape;921;p69"/>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922" name="Google Shape;922;p6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923" name="Shape 923"/>
        <p:cNvGrpSpPr/>
        <p:nvPr/>
      </p:nvGrpSpPr>
      <p:grpSpPr>
        <a:xfrm>
          <a:off x="0" y="0"/>
          <a:ext cx="0" cy="0"/>
          <a:chOff x="0" y="0"/>
          <a:chExt cx="0" cy="0"/>
        </a:xfrm>
      </p:grpSpPr>
      <p:sp>
        <p:nvSpPr>
          <p:cNvPr id="924" name="Google Shape;924;p7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7" name="Google Shape;927;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8" name="Google Shape;928;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29" name="Google Shape;929;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0" name="Google Shape;930;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7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7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7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7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7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7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2" name="Google Shape;942;p7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943" name="Google Shape;943;p7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944" name="Google Shape;944;p7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945" name="Google Shape;945;p70"/>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946" name="Google Shape;946;p7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947" name="Google Shape;947;p70"/>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948" name="Shape 948"/>
        <p:cNvGrpSpPr/>
        <p:nvPr/>
      </p:nvGrpSpPr>
      <p:grpSpPr>
        <a:xfrm>
          <a:off x="0" y="0"/>
          <a:ext cx="0" cy="0"/>
          <a:chOff x="0" y="0"/>
          <a:chExt cx="0" cy="0"/>
        </a:xfrm>
      </p:grpSpPr>
      <p:pic>
        <p:nvPicPr>
          <p:cNvPr id="949" name="Google Shape;949;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0" name="Google Shape;950;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51" name="Google Shape;951;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7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53" name="Google Shape;953;p7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954" name="Shape 954"/>
        <p:cNvGrpSpPr/>
        <p:nvPr/>
      </p:nvGrpSpPr>
      <p:grpSpPr>
        <a:xfrm>
          <a:off x="0" y="0"/>
          <a:ext cx="0" cy="0"/>
          <a:chOff x="0" y="0"/>
          <a:chExt cx="0" cy="0"/>
        </a:xfrm>
      </p:grpSpPr>
      <p:pic>
        <p:nvPicPr>
          <p:cNvPr id="955" name="Google Shape;955;p72"/>
          <p:cNvPicPr preferRelativeResize="0"/>
          <p:nvPr/>
        </p:nvPicPr>
        <p:blipFill>
          <a:blip r:embed="rId2">
            <a:alphaModFix/>
          </a:blip>
          <a:stretch>
            <a:fillRect/>
          </a:stretch>
        </p:blipFill>
        <p:spPr>
          <a:xfrm>
            <a:off x="0" y="0"/>
            <a:ext cx="9143971" cy="5143500"/>
          </a:xfrm>
          <a:prstGeom prst="rect">
            <a:avLst/>
          </a:prstGeom>
          <a:noFill/>
          <a:ln>
            <a:noFill/>
          </a:ln>
        </p:spPr>
      </p:pic>
      <p:sp>
        <p:nvSpPr>
          <p:cNvPr id="956" name="Google Shape;956;p7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957" name="Google Shape;957;p7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958" name="Google Shape;958;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Blank Screen">
  <p:cSld name="CUSTOM_3_1">
    <p:spTree>
      <p:nvGrpSpPr>
        <p:cNvPr id="959" name="Shape 959"/>
        <p:cNvGrpSpPr/>
        <p:nvPr/>
      </p:nvGrpSpPr>
      <p:grpSpPr>
        <a:xfrm>
          <a:off x="0" y="0"/>
          <a:ext cx="0" cy="0"/>
          <a:chOff x="0" y="0"/>
          <a:chExt cx="0" cy="0"/>
        </a:xfrm>
      </p:grpSpPr>
      <p:sp>
        <p:nvSpPr>
          <p:cNvPr id="960" name="Google Shape;960;p7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theme" Target="../theme/theme2.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 Id="rId3"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 Id="rId3" Type="http://schemas.openxmlformats.org/officeDocument/2006/relationships/hyperlink" Target="https://seekingalpha.com/article/4255461-march-new-housing-construction-making-bottom-close-recessionary-levels" TargetMode="External"/><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 Id="rId3" Type="http://schemas.openxmlformats.org/officeDocument/2006/relationships/image" Target="../media/image87.png"/><Relationship Id="rId4" Type="http://schemas.openxmlformats.org/officeDocument/2006/relationships/image" Target="../media/image84.png"/><Relationship Id="rId5"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 Id="rId3"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8.xml"/><Relationship Id="rId3" Type="http://schemas.openxmlformats.org/officeDocument/2006/relationships/image" Target="../media/image93.png"/><Relationship Id="rId4" Type="http://schemas.openxmlformats.org/officeDocument/2006/relationships/hyperlink" Target="https://www.shutterstock.com/image-vector/global-warming-climate-change-increase-extreme-130870543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92.png"/><Relationship Id="rId5" Type="http://schemas.openxmlformats.org/officeDocument/2006/relationships/image" Target="../media/image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6.xml"/><Relationship Id="rId3" Type="http://schemas.openxmlformats.org/officeDocument/2006/relationships/image" Target="../media/image10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7.xml"/><Relationship Id="rId3" Type="http://schemas.openxmlformats.org/officeDocument/2006/relationships/image" Target="../media/image10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8.xml"/><Relationship Id="rId3" Type="http://schemas.openxmlformats.org/officeDocument/2006/relationships/image" Target="../media/image1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6.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 Id="rId3" Type="http://schemas.openxmlformats.org/officeDocument/2006/relationships/image" Target="../media/image9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96.png"/><Relationship Id="rId4" Type="http://schemas.openxmlformats.org/officeDocument/2006/relationships/image" Target="../media/image118.png"/><Relationship Id="rId9" Type="http://schemas.openxmlformats.org/officeDocument/2006/relationships/image" Target="../media/image107.png"/><Relationship Id="rId5" Type="http://schemas.openxmlformats.org/officeDocument/2006/relationships/image" Target="../media/image101.png"/><Relationship Id="rId6" Type="http://schemas.openxmlformats.org/officeDocument/2006/relationships/image" Target="../media/image105.png"/><Relationship Id="rId7" Type="http://schemas.openxmlformats.org/officeDocument/2006/relationships/image" Target="../media/image109.png"/><Relationship Id="rId8" Type="http://schemas.openxmlformats.org/officeDocument/2006/relationships/image" Target="../media/image116.png"/><Relationship Id="rId11" Type="http://schemas.openxmlformats.org/officeDocument/2006/relationships/image" Target="../media/image112.png"/><Relationship Id="rId10" Type="http://schemas.openxmlformats.org/officeDocument/2006/relationships/image" Target="../media/image1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7.xml"/><Relationship Id="rId3" Type="http://schemas.openxmlformats.org/officeDocument/2006/relationships/image" Target="../media/image1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8.xml"/><Relationship Id="rId3" Type="http://schemas.openxmlformats.org/officeDocument/2006/relationships/image" Target="../media/image1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 Id="rId3" Type="http://schemas.openxmlformats.org/officeDocument/2006/relationships/image" Target="../media/image8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1.xml"/><Relationship Id="rId3" Type="http://schemas.openxmlformats.org/officeDocument/2006/relationships/image" Target="../media/image120.png"/><Relationship Id="rId4" Type="http://schemas.openxmlformats.org/officeDocument/2006/relationships/image" Target="../media/image103.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4.xml"/><Relationship Id="rId3" Type="http://schemas.openxmlformats.org/officeDocument/2006/relationships/image" Target="../media/image1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5.xml"/><Relationship Id="rId3" Type="http://schemas.openxmlformats.org/officeDocument/2006/relationships/image" Target="../media/image1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6.xml"/><Relationship Id="rId3" Type="http://schemas.openxmlformats.org/officeDocument/2006/relationships/image" Target="../media/image111.png"/><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9.xml"/><Relationship Id="rId3" Type="http://schemas.openxmlformats.org/officeDocument/2006/relationships/image" Target="../media/image113.png"/><Relationship Id="rId4" Type="http://schemas.openxmlformats.org/officeDocument/2006/relationships/image" Target="../media/image125.png"/><Relationship Id="rId5" Type="http://schemas.openxmlformats.org/officeDocument/2006/relationships/image" Target="../media/image1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 Id="rId3" Type="http://schemas.openxmlformats.org/officeDocument/2006/relationships/image" Target="../media/image9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0.xml"/><Relationship Id="rId3" Type="http://schemas.openxmlformats.org/officeDocument/2006/relationships/image" Target="../media/image127.png"/><Relationship Id="rId4" Type="http://schemas.openxmlformats.org/officeDocument/2006/relationships/image" Target="../media/image103.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1.xml"/><Relationship Id="rId3" Type="http://schemas.openxmlformats.org/officeDocument/2006/relationships/image" Target="../media/image130.png"/><Relationship Id="rId4" Type="http://schemas.openxmlformats.org/officeDocument/2006/relationships/image" Target="../media/image103.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2.xml"/><Relationship Id="rId3" Type="http://schemas.openxmlformats.org/officeDocument/2006/relationships/image" Target="../media/image128.png"/><Relationship Id="rId4" Type="http://schemas.openxmlformats.org/officeDocument/2006/relationships/image" Target="../media/image103.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6.xml"/><Relationship Id="rId3" Type="http://schemas.openxmlformats.org/officeDocument/2006/relationships/image" Target="../media/image1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10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8.xml"/><Relationship Id="rId3" Type="http://schemas.openxmlformats.org/officeDocument/2006/relationships/image" Target="../media/image10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9.xml"/><Relationship Id="rId3" Type="http://schemas.openxmlformats.org/officeDocument/2006/relationships/image" Target="../media/image10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2.xml"/><Relationship Id="rId3" Type="http://schemas.openxmlformats.org/officeDocument/2006/relationships/image" Target="../media/image132.png"/><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3.xml"/><Relationship Id="rId3" Type="http://schemas.openxmlformats.org/officeDocument/2006/relationships/image" Target="../media/image136.png"/><Relationship Id="rId4" Type="http://schemas.openxmlformats.org/officeDocument/2006/relationships/image" Target="../media/image1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4.xml"/><Relationship Id="rId3" Type="http://schemas.openxmlformats.org/officeDocument/2006/relationships/image" Target="../media/image1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6.xml"/><Relationship Id="rId3" Type="http://schemas.openxmlformats.org/officeDocument/2006/relationships/image" Target="../media/image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7.xml"/><Relationship Id="rId3" Type="http://schemas.openxmlformats.org/officeDocument/2006/relationships/image" Target="../media/image9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4"/>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Introduction to Data</a:t>
            </a:r>
            <a:endParaRPr/>
          </a:p>
        </p:txBody>
      </p:sp>
      <p:sp>
        <p:nvSpPr>
          <p:cNvPr id="966" name="Google Shape;966;p74"/>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id="1026" name="Google Shape;1026;p83"/>
          <p:cNvPicPr preferRelativeResize="0"/>
          <p:nvPr/>
        </p:nvPicPr>
        <p:blipFill>
          <a:blip r:embed="rId3">
            <a:alphaModFix/>
          </a:blip>
          <a:stretch>
            <a:fillRect/>
          </a:stretch>
        </p:blipFill>
        <p:spPr>
          <a:xfrm>
            <a:off x="656300" y="722399"/>
            <a:ext cx="7667626" cy="4005551"/>
          </a:xfrm>
          <a:prstGeom prst="rect">
            <a:avLst/>
          </a:prstGeom>
          <a:noFill/>
          <a:ln>
            <a:noFill/>
          </a:ln>
        </p:spPr>
      </p:pic>
      <p:sp>
        <p:nvSpPr>
          <p:cNvPr id="1027" name="Google Shape;1027;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
            </a:r>
            <a:r>
              <a:rPr lang="en"/>
              <a:t>ata Science Involves Spreadsheets and Formulas</a:t>
            </a:r>
            <a:endParaRPr/>
          </a:p>
        </p:txBody>
      </p:sp>
      <p:sp>
        <p:nvSpPr>
          <p:cNvPr id="1028" name="Google Shape;1028;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4" name="Google Shape;1034;p84"/>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Fundamentally, data science is about storytelling and truth-telling.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as Storytelling</a:t>
            </a:r>
            <a:endParaRPr/>
          </a:p>
        </p:txBody>
      </p:sp>
      <p:sp>
        <p:nvSpPr>
          <p:cNvPr id="1040" name="Google Shape;1040;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 as Storytelling</a:t>
            </a:r>
            <a:endParaRPr/>
          </a:p>
        </p:txBody>
      </p:sp>
      <p:sp>
        <p:nvSpPr>
          <p:cNvPr id="1046" name="Google Shape;1046;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Data: Congressional Budget Office</a:t>
            </a:r>
            <a:endParaRPr>
              <a:solidFill>
                <a:schemeClr val="dk1"/>
              </a:solidFill>
            </a:endParaRPr>
          </a:p>
          <a:p>
            <a:pPr indent="0" lvl="0" marL="0" rtl="0" algn="l">
              <a:spcBef>
                <a:spcPts val="0"/>
              </a:spcBef>
              <a:spcAft>
                <a:spcPts val="0"/>
              </a:spcAft>
              <a:buNone/>
            </a:pPr>
            <a:r>
              <a:t/>
            </a:r>
            <a:endParaRPr/>
          </a:p>
        </p:txBody>
      </p:sp>
      <p:graphicFrame>
        <p:nvGraphicFramePr>
          <p:cNvPr id="1047" name="Google Shape;1047;p86"/>
          <p:cNvGraphicFramePr/>
          <p:nvPr/>
        </p:nvGraphicFramePr>
        <p:xfrm>
          <a:off x="562625" y="832025"/>
          <a:ext cx="3000000" cy="3000000"/>
        </p:xfrm>
        <a:graphic>
          <a:graphicData uri="http://schemas.openxmlformats.org/drawingml/2006/table">
            <a:tbl>
              <a:tblPr>
                <a:noFill/>
                <a:tableStyleId>{3C1FD548-D005-4E9F-9F06-92D5873CA7A7}</a:tableStyleId>
              </a:tblPr>
              <a:tblGrid>
                <a:gridCol w="670525"/>
                <a:gridCol w="670525"/>
                <a:gridCol w="670525"/>
                <a:gridCol w="670525"/>
                <a:gridCol w="670525"/>
                <a:gridCol w="670525"/>
                <a:gridCol w="670525"/>
                <a:gridCol w="670525"/>
                <a:gridCol w="670525"/>
                <a:gridCol w="670525"/>
                <a:gridCol w="670525"/>
                <a:gridCol w="670525"/>
              </a:tblGrid>
              <a:tr h="304750">
                <a:tc gridSpan="12">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U.S. Debt as Percentage of Gross Domestic Product, 1790–2011</a:t>
                      </a:r>
                      <a:endParaRPr b="1">
                        <a:solidFill>
                          <a:srgbClr val="FFFFFF"/>
                        </a:solidFill>
                        <a:latin typeface="Roboto"/>
                        <a:ea typeface="Roboto"/>
                        <a:cs typeface="Roboto"/>
                        <a:sym typeface="Roboto"/>
                      </a:endParaRPr>
                    </a:p>
                  </a:txBody>
                  <a:tcPr marT="45700" marB="45700" marR="91425" marL="91425">
                    <a:solidFill>
                      <a:srgbClr val="28C8E5"/>
                    </a:solidFill>
                  </a:tcPr>
                </a:tc>
                <a:tc hMerge="1"/>
                <a:tc hMerge="1"/>
                <a:tc hMerge="1"/>
                <a:tc hMerge="1"/>
                <a:tc hMerge="1"/>
                <a:tc hMerge="1"/>
                <a:tc hMerge="1"/>
                <a:tc hMerge="1"/>
                <a:tc hMerge="1"/>
                <a:tc hMerge="1"/>
                <a:tc hMerge="1"/>
              </a:tr>
              <a:tr h="198075">
                <a:tc>
                  <a:txBody>
                    <a:bodyPr/>
                    <a:lstStyle/>
                    <a:p>
                      <a:pPr indent="0" lvl="0" marL="0" rtl="0" algn="l">
                        <a:spcBef>
                          <a:spcPts val="0"/>
                        </a:spcBef>
                        <a:spcAft>
                          <a:spcPts val="0"/>
                        </a:spcAft>
                        <a:buNone/>
                      </a:pPr>
                      <a:r>
                        <a:rPr b="1" lang="en" sz="700"/>
                        <a:t>1790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29,6%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1835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1880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1925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21.6</a:t>
                      </a:r>
                      <a:endParaRPr b="1" sz="700"/>
                    </a:p>
                  </a:txBody>
                  <a:tcPr marT="45700" marB="45700" marR="91425" marL="91425">
                    <a:solidFill>
                      <a:srgbClr val="FFFFFF"/>
                    </a:solidFill>
                  </a:tcPr>
                </a:tc>
                <a:tc rowSpan="17">
                  <a:txBody>
                    <a:bodyPr/>
                    <a:lstStyle/>
                    <a:p>
                      <a:pPr indent="0" lvl="0" marL="0" rtl="0" algn="l">
                        <a:spcBef>
                          <a:spcPts val="0"/>
                        </a:spcBef>
                        <a:spcAft>
                          <a:spcPts val="0"/>
                        </a:spcAft>
                        <a:buNone/>
                      </a:pPr>
                      <a:r>
                        <a:t/>
                      </a:r>
                      <a:endParaRPr b="1" sz="700"/>
                    </a:p>
                  </a:txBody>
                  <a:tcPr marT="0" marB="0" marR="0" marL="0">
                    <a:solidFill>
                      <a:srgbClr val="FFFFFF"/>
                    </a:solidFill>
                  </a:tcPr>
                </a:tc>
                <a:tc>
                  <a:txBody>
                    <a:bodyPr/>
                    <a:lstStyle/>
                    <a:p>
                      <a:pPr indent="0" lvl="0" marL="0" rtl="0" algn="l">
                        <a:spcBef>
                          <a:spcPts val="0"/>
                        </a:spcBef>
                        <a:spcAft>
                          <a:spcPts val="0"/>
                        </a:spcAft>
                        <a:buNone/>
                      </a:pPr>
                      <a:r>
                        <a:rPr b="1" lang="en" sz="700"/>
                        <a:t>1970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28.0</a:t>
                      </a:r>
                      <a:endParaRPr b="1" sz="700"/>
                    </a:p>
                  </a:txBody>
                  <a:tcPr marT="45700" marB="45700" marR="91425" marL="91425">
                    <a:solidFill>
                      <a:srgbClr val="EEF7F8"/>
                    </a:solidFill>
                  </a:tcPr>
                </a:tc>
                <a:tc rowSpan="17">
                  <a:txBody>
                    <a:bodyPr/>
                    <a:lstStyle/>
                    <a:p>
                      <a:pPr indent="0" lvl="0" marL="0" rtl="0" algn="l">
                        <a:spcBef>
                          <a:spcPts val="0"/>
                        </a:spcBef>
                        <a:spcAft>
                          <a:spcPts val="0"/>
                        </a:spcAft>
                        <a:buNone/>
                      </a:pPr>
                      <a:r>
                        <a:t/>
                      </a:r>
                      <a:endParaRPr sz="700"/>
                    </a:p>
                  </a:txBody>
                  <a:tcPr marT="45700" marB="45700" marR="91425" marL="91425">
                    <a:solidFill>
                      <a:srgbClr val="FFFFFF"/>
                    </a:solidFill>
                  </a:tcPr>
                </a:tc>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29.2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1836</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0,0</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1926</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19.0</a:t>
                      </a:r>
                      <a:endParaRPr b="1" sz="700"/>
                    </a:p>
                  </a:txBody>
                  <a:tcPr marT="45700" marB="45700" marR="91425" marL="91425">
                    <a:solidFill>
                      <a:srgbClr val="FFFFFF"/>
                    </a:solidFill>
                  </a:tcPr>
                </a:tc>
                <a:tc vMerge="1"/>
                <a:tc>
                  <a:txBody>
                    <a:bodyPr/>
                    <a:lstStyle/>
                    <a:p>
                      <a:pPr indent="0" lvl="0" marL="0" rtl="0" algn="l">
                        <a:spcBef>
                          <a:spcPts val="0"/>
                        </a:spcBef>
                        <a:spcAft>
                          <a:spcPts val="0"/>
                        </a:spcAft>
                        <a:buNone/>
                      </a:pPr>
                      <a:r>
                        <a:rPr b="1" lang="en" sz="700"/>
                        <a:t>1971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28.1</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14.3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18.0</a:t>
                      </a:r>
                      <a:endParaRPr b="1" sz="700"/>
                    </a:p>
                  </a:txBody>
                  <a:tcPr marT="45700" marB="45700" marR="91425" marL="91425">
                    <a:solidFill>
                      <a:srgbClr val="FFFFFF"/>
                    </a:solidFill>
                  </a:tcPr>
                </a:tc>
                <a:tc vMerge="1"/>
                <a:tc>
                  <a:txBody>
                    <a:bodyPr/>
                    <a:lstStyle/>
                    <a:p>
                      <a:pPr indent="0" lvl="0" marL="0" rtl="0" algn="l">
                        <a:spcBef>
                          <a:spcPts val="0"/>
                        </a:spcBef>
                        <a:spcAft>
                          <a:spcPts val="0"/>
                        </a:spcAft>
                        <a:buNone/>
                      </a:pPr>
                      <a:r>
                        <a:rPr b="1" lang="en" sz="700">
                          <a:solidFill>
                            <a:srgbClr val="000000"/>
                          </a:solidFill>
                        </a:rPr>
                        <a:t>1972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27.4</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24.4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1838</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0.6</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1928</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17.0</a:t>
                      </a:r>
                      <a:endParaRPr b="1" sz="700"/>
                    </a:p>
                  </a:txBody>
                  <a:tcPr marT="45700" marB="45700" marR="91425" marL="91425">
                    <a:solidFill>
                      <a:srgbClr val="FFFFFF"/>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26.0</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21.8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14.9</a:t>
                      </a:r>
                      <a:endParaRPr b="1" sz="700"/>
                    </a:p>
                  </a:txBody>
                  <a:tcPr marT="45700" marB="45700" marR="91425" marL="91425">
                    <a:solidFill>
                      <a:srgbClr val="FFFFFF"/>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23.9</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1840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0.3</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1930</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16.5</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25.3</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1841</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0.8</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12.4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1931</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22.3</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27.5</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16.5</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11.2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1932</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34.5</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1977</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27.8</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16.0</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1843</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1.5</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10.2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1933</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39.1</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1978</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27.4</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15.8</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1844</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1.0</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8.6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1934</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44.0</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1979</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25.6</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1800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15.1</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1845</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0.7</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1890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7.8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1935</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42.9</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1980</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26.1</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None/>
                      </a:pPr>
                      <a:r>
                        <a:rPr b="1" lang="en" sz="700">
                          <a:solidFill>
                            <a:srgbClr val="000000"/>
                          </a:solidFill>
                        </a:rPr>
                        <a:t>1801</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13.3</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1846</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1891</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1936</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43.0</a:t>
                      </a:r>
                      <a:endParaRPr b="1" sz="700"/>
                    </a:p>
                  </a:txBody>
                  <a:tcPr marT="45700" marB="45700" marR="91425" marL="91425">
                    <a:solidFill>
                      <a:srgbClr val="FFFF00"/>
                    </a:solidFill>
                  </a:tcPr>
                </a:tc>
                <a:tc vMerge="1"/>
                <a:tc>
                  <a:txBody>
                    <a:bodyPr/>
                    <a:lstStyle/>
                    <a:p>
                      <a:pPr indent="0" lvl="0" marL="0" rtl="0" algn="l">
                        <a:spcBef>
                          <a:spcPts val="0"/>
                        </a:spcBef>
                        <a:spcAft>
                          <a:spcPts val="0"/>
                        </a:spcAft>
                        <a:buNone/>
                      </a:pPr>
                      <a:r>
                        <a:rPr b="1" lang="en" sz="700">
                          <a:solidFill>
                            <a:srgbClr val="000000"/>
                          </a:solidFill>
                        </a:rPr>
                        <a:t>1981</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25.8</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13.9</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1847</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6.6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1937</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40.1</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1982</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28.7</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14.1</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1848</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2.2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6.8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1938</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42.8</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1983</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33.1</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13.2</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1939</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43.0</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1984</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34.0</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10.9</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1850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2.3</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1940</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solidFill>
                            <a:srgbClr val="000000"/>
                          </a:solidFill>
                        </a:rPr>
                        <a:t>42.7</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1985</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26.4</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10.0</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1851</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2.4</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8.5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1941</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43.3</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1986</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38.5</a:t>
                      </a:r>
                      <a:endParaRPr b="1" sz="700"/>
                    </a:p>
                  </a:txBody>
                  <a:tcPr marT="45700" marB="45700" marR="91425" marL="91425">
                    <a:solidFill>
                      <a:srgbClr val="FFFF00"/>
                    </a:solidFill>
                  </a:tcPr>
                </a:tc>
                <a:tc vMerge="1"/>
              </a:tr>
            </a:tbl>
          </a:graphicData>
        </a:graphic>
      </p:graphicFrame>
      <p:sp>
        <p:nvSpPr>
          <p:cNvPr id="1048" name="Google Shape;1048;p86"/>
          <p:cNvSpPr txBox="1"/>
          <p:nvPr/>
        </p:nvSpPr>
        <p:spPr>
          <a:xfrm rot="5400000">
            <a:off x="4738525" y="3221625"/>
            <a:ext cx="2618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The Great Depression &amp; World War II</a:t>
            </a:r>
            <a:endParaRPr b="1" sz="1000"/>
          </a:p>
        </p:txBody>
      </p:sp>
      <p:sp>
        <p:nvSpPr>
          <p:cNvPr id="1049" name="Google Shape;1049;p86"/>
          <p:cNvSpPr txBox="1"/>
          <p:nvPr/>
        </p:nvSpPr>
        <p:spPr>
          <a:xfrm rot="5400000">
            <a:off x="7349700" y="3675750"/>
            <a:ext cx="13032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Reagan Tax Cuts</a:t>
            </a:r>
            <a:endParaRPr b="1"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Data = Drama</a:t>
            </a:r>
            <a:endParaRPr/>
          </a:p>
        </p:txBody>
      </p:sp>
      <p:sp>
        <p:nvSpPr>
          <p:cNvPr id="1055" name="Google Shape;105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https://seekingalpha.com</a:t>
            </a:r>
            <a:endParaRPr/>
          </a:p>
        </p:txBody>
      </p:sp>
      <p:pic>
        <p:nvPicPr>
          <p:cNvPr id="1056" name="Google Shape;1056;p87"/>
          <p:cNvPicPr preferRelativeResize="0"/>
          <p:nvPr/>
        </p:nvPicPr>
        <p:blipFill>
          <a:blip r:embed="rId4">
            <a:alphaModFix/>
          </a:blip>
          <a:stretch>
            <a:fillRect/>
          </a:stretch>
        </p:blipFill>
        <p:spPr>
          <a:xfrm>
            <a:off x="997913" y="1293550"/>
            <a:ext cx="7148165" cy="3470700"/>
          </a:xfrm>
          <a:prstGeom prst="rect">
            <a:avLst/>
          </a:prstGeom>
          <a:noFill/>
          <a:ln>
            <a:noFill/>
          </a:ln>
        </p:spPr>
      </p:pic>
      <p:sp>
        <p:nvSpPr>
          <p:cNvPr id="1057" name="Google Shape;1057;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New Housing Construction: Making A Bottom, At Close To Recessionary Levels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as Truth-Telling</a:t>
            </a:r>
            <a:endParaRPr/>
          </a:p>
        </p:txBody>
      </p:sp>
      <p:sp>
        <p:nvSpPr>
          <p:cNvPr id="1063" name="Google Shape;1063;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89"/>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70" name="Google Shape;1070;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71" name="Google Shape;1071;p89"/>
          <p:cNvPicPr preferRelativeResize="0"/>
          <p:nvPr/>
        </p:nvPicPr>
        <p:blipFill>
          <a:blip r:embed="rId3">
            <a:alphaModFix/>
          </a:blip>
          <a:stretch>
            <a:fillRect/>
          </a:stretch>
        </p:blipFill>
        <p:spPr>
          <a:xfrm>
            <a:off x="-121675" y="559163"/>
            <a:ext cx="6946277" cy="3907275"/>
          </a:xfrm>
          <a:prstGeom prst="rect">
            <a:avLst/>
          </a:prstGeom>
          <a:noFill/>
          <a:ln>
            <a:noFill/>
          </a:ln>
        </p:spPr>
      </p:pic>
      <p:sp>
        <p:nvSpPr>
          <p:cNvPr id="1072" name="Google Shape;1072;p89"/>
          <p:cNvSpPr txBox="1"/>
          <p:nvPr/>
        </p:nvSpPr>
        <p:spPr>
          <a:xfrm rot="-5400000">
            <a:off x="3360025" y="1123850"/>
            <a:ext cx="600300" cy="6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1900</a:t>
            </a:r>
            <a:endParaRPr sz="700">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1901</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1902</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1903</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1904</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1905</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1906</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1907</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1908</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1910</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1911</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1912</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1913</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1914</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1915</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1916</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1917</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1918</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1919</a:t>
            </a:r>
            <a:endParaRPr sz="700">
              <a:solidFill>
                <a:schemeClr val="dk1"/>
              </a:solidFill>
              <a:latin typeface="Roboto"/>
              <a:ea typeface="Roboto"/>
              <a:cs typeface="Roboto"/>
              <a:sym typeface="Roboto"/>
            </a:endParaRPr>
          </a:p>
          <a:p>
            <a:pPr indent="0" lvl="0" marL="0" rtl="0" algn="l">
              <a:spcBef>
                <a:spcPts val="1000"/>
              </a:spcBef>
              <a:spcAft>
                <a:spcPts val="1000"/>
              </a:spcAft>
              <a:buNone/>
            </a:pPr>
            <a:r>
              <a:rPr lang="en" sz="700">
                <a:solidFill>
                  <a:schemeClr val="dk1"/>
                </a:solidFill>
                <a:latin typeface="Roboto"/>
                <a:ea typeface="Roboto"/>
                <a:cs typeface="Roboto"/>
                <a:sym typeface="Roboto"/>
              </a:rPr>
              <a:t>1920</a:t>
            </a:r>
            <a:endParaRPr sz="700">
              <a:solidFill>
                <a:schemeClr val="dk1"/>
              </a:solidFill>
              <a:latin typeface="Roboto"/>
              <a:ea typeface="Roboto"/>
              <a:cs typeface="Roboto"/>
              <a:sym typeface="Roboto"/>
            </a:endParaRPr>
          </a:p>
        </p:txBody>
      </p:sp>
      <p:sp>
        <p:nvSpPr>
          <p:cNvPr id="1073" name="Google Shape;1073;p89"/>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93C47D"/>
                </a:solidFill>
                <a:latin typeface="Roboto"/>
                <a:ea typeface="Roboto"/>
                <a:cs typeface="Roboto"/>
                <a:sym typeface="Roboto"/>
              </a:rPr>
              <a:t>Unearthing Relationships</a:t>
            </a:r>
            <a:endParaRPr sz="3000">
              <a:solidFill>
                <a:srgbClr val="93C47D"/>
              </a:solidFill>
              <a:latin typeface="Roboto"/>
              <a:ea typeface="Roboto"/>
              <a:cs typeface="Roboto"/>
              <a:sym typeface="Roboto"/>
            </a:endParaRPr>
          </a:p>
        </p:txBody>
      </p:sp>
      <p:cxnSp>
        <p:nvCxnSpPr>
          <p:cNvPr id="1074" name="Google Shape;1074;p89"/>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
        <p:nvSpPr>
          <p:cNvPr id="1075" name="Google Shape;1075;p89"/>
          <p:cNvSpPr txBox="1"/>
          <p:nvPr/>
        </p:nvSpPr>
        <p:spPr>
          <a:xfrm>
            <a:off x="1953138" y="3738775"/>
            <a:ext cx="25512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Cigarettes Smoked</a:t>
            </a:r>
            <a:endParaRPr b="1" sz="1200">
              <a:latin typeface="Roboto"/>
              <a:ea typeface="Roboto"/>
              <a:cs typeface="Roboto"/>
              <a:sym typeface="Roboto"/>
            </a:endParaRPr>
          </a:p>
        </p:txBody>
      </p:sp>
      <p:sp>
        <p:nvSpPr>
          <p:cNvPr id="1076" name="Google Shape;1076;p89"/>
          <p:cNvSpPr txBox="1"/>
          <p:nvPr/>
        </p:nvSpPr>
        <p:spPr>
          <a:xfrm>
            <a:off x="2662875" y="2867900"/>
            <a:ext cx="25512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Lung Cancer Deaths</a:t>
            </a:r>
            <a:endParaRPr b="1" sz="1200">
              <a:latin typeface="Roboto"/>
              <a:ea typeface="Roboto"/>
              <a:cs typeface="Roboto"/>
              <a:sym typeface="Roboto"/>
            </a:endParaRPr>
          </a:p>
        </p:txBody>
      </p:sp>
      <p:sp>
        <p:nvSpPr>
          <p:cNvPr id="1077" name="Google Shape;1077;p89"/>
          <p:cNvSpPr txBox="1"/>
          <p:nvPr/>
        </p:nvSpPr>
        <p:spPr>
          <a:xfrm>
            <a:off x="636475" y="700000"/>
            <a:ext cx="5075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Lung Cancer Deaths per 100,000</a:t>
            </a:r>
            <a:endParaRPr b="1">
              <a:latin typeface="Roboto"/>
              <a:ea typeface="Roboto"/>
              <a:cs typeface="Roboto"/>
              <a:sym typeface="Roboto"/>
            </a:endParaRPr>
          </a:p>
        </p:txBody>
      </p:sp>
      <p:sp>
        <p:nvSpPr>
          <p:cNvPr id="1078" name="Google Shape;1078;p89"/>
          <p:cNvSpPr txBox="1"/>
          <p:nvPr/>
        </p:nvSpPr>
        <p:spPr>
          <a:xfrm>
            <a:off x="8100" y="973700"/>
            <a:ext cx="423000" cy="320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solidFill>
                  <a:schemeClr val="dk1"/>
                </a:solidFill>
                <a:latin typeface="Roboto"/>
                <a:ea typeface="Roboto"/>
                <a:cs typeface="Roboto"/>
                <a:sym typeface="Roboto"/>
              </a:rPr>
              <a:t>100k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95k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75k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70k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65k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60k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55k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50k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45k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40k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35k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30k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25k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20k</a:t>
            </a:r>
            <a:endParaRPr sz="700">
              <a:solidFill>
                <a:schemeClr val="dk1"/>
              </a:solidFill>
              <a:latin typeface="Roboto"/>
              <a:ea typeface="Roboto"/>
              <a:cs typeface="Roboto"/>
              <a:sym typeface="Roboto"/>
            </a:endParaRPr>
          </a:p>
          <a:p>
            <a:pPr indent="0" lvl="0" marL="0" rtl="0" algn="r">
              <a:spcBef>
                <a:spcPts val="600"/>
              </a:spcBef>
              <a:spcAft>
                <a:spcPts val="0"/>
              </a:spcAft>
              <a:buNone/>
            </a:pPr>
            <a:r>
              <a:t/>
            </a:r>
            <a:endParaRPr sz="700">
              <a:solidFill>
                <a:schemeClr val="dk1"/>
              </a:solidFill>
              <a:latin typeface="Roboto"/>
              <a:ea typeface="Roboto"/>
              <a:cs typeface="Roboto"/>
              <a:sym typeface="Roboto"/>
            </a:endParaRPr>
          </a:p>
          <a:p>
            <a:pPr indent="0" lvl="0" marL="0" rtl="0" algn="r">
              <a:spcBef>
                <a:spcPts val="600"/>
              </a:spcBef>
              <a:spcAft>
                <a:spcPts val="600"/>
              </a:spcAft>
              <a:buNone/>
            </a:pPr>
            <a:r>
              <a:t/>
            </a:r>
            <a:endParaRPr sz="700">
              <a:solidFill>
                <a:schemeClr val="dk1"/>
              </a:solidFill>
              <a:latin typeface="Roboto"/>
              <a:ea typeface="Roboto"/>
              <a:cs typeface="Roboto"/>
              <a:sym typeface="Roboto"/>
            </a:endParaRPr>
          </a:p>
        </p:txBody>
      </p:sp>
      <p:pic>
        <p:nvPicPr>
          <p:cNvPr id="1079" name="Google Shape;1079;p89"/>
          <p:cNvPicPr preferRelativeResize="0"/>
          <p:nvPr/>
        </p:nvPicPr>
        <p:blipFill>
          <a:blip r:embed="rId4">
            <a:alphaModFix/>
          </a:blip>
          <a:stretch>
            <a:fillRect/>
          </a:stretch>
        </p:blipFill>
        <p:spPr>
          <a:xfrm>
            <a:off x="4504350" y="3469975"/>
            <a:ext cx="600300" cy="600300"/>
          </a:xfrm>
          <a:prstGeom prst="rect">
            <a:avLst/>
          </a:prstGeom>
          <a:noFill/>
          <a:ln>
            <a:noFill/>
          </a:ln>
        </p:spPr>
      </p:pic>
      <p:pic>
        <p:nvPicPr>
          <p:cNvPr id="1080" name="Google Shape;1080;p89"/>
          <p:cNvPicPr preferRelativeResize="0"/>
          <p:nvPr/>
        </p:nvPicPr>
        <p:blipFill>
          <a:blip r:embed="rId5">
            <a:alphaModFix/>
          </a:blip>
          <a:stretch>
            <a:fillRect/>
          </a:stretch>
        </p:blipFill>
        <p:spPr>
          <a:xfrm>
            <a:off x="4456946" y="2660474"/>
            <a:ext cx="600300" cy="300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86" name="Google Shape;1086;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7" name="Google Shape;1087;p90"/>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088" name="Google Shape;1088;p90"/>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00FFFF"/>
                </a:solidFill>
                <a:latin typeface="Roboto"/>
                <a:ea typeface="Roboto"/>
                <a:cs typeface="Roboto"/>
                <a:sym typeface="Roboto"/>
              </a:rPr>
              <a:t>Making Predictions</a:t>
            </a:r>
            <a:endParaRPr sz="3000">
              <a:solidFill>
                <a:srgbClr val="00FFFF"/>
              </a:solidFill>
              <a:latin typeface="Roboto"/>
              <a:ea typeface="Roboto"/>
              <a:cs typeface="Roboto"/>
              <a:sym typeface="Roboto"/>
            </a:endParaRPr>
          </a:p>
        </p:txBody>
      </p:sp>
      <p:cxnSp>
        <p:nvCxnSpPr>
          <p:cNvPr id="1089" name="Google Shape;1089;p90"/>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pic>
        <p:nvPicPr>
          <p:cNvPr id="1094" name="Google Shape;1094;p91"/>
          <p:cNvPicPr preferRelativeResize="0"/>
          <p:nvPr/>
        </p:nvPicPr>
        <p:blipFill>
          <a:blip r:embed="rId3">
            <a:alphaModFix/>
          </a:blip>
          <a:stretch>
            <a:fillRect/>
          </a:stretch>
        </p:blipFill>
        <p:spPr>
          <a:xfrm>
            <a:off x="186675" y="941875"/>
            <a:ext cx="5631552" cy="3768524"/>
          </a:xfrm>
          <a:prstGeom prst="rect">
            <a:avLst/>
          </a:prstGeom>
          <a:noFill/>
          <a:ln>
            <a:noFill/>
          </a:ln>
        </p:spPr>
      </p:pic>
      <p:sp>
        <p:nvSpPr>
          <p:cNvPr id="1095" name="Google Shape;1095;p91"/>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97" name="Google Shape;1097;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Image Source: </a:t>
            </a:r>
            <a:r>
              <a:rPr lang="en" u="sng">
                <a:solidFill>
                  <a:schemeClr val="hlink"/>
                </a:solidFill>
                <a:hlinkClick r:id="rId4"/>
              </a:rPr>
              <a:t>Exposure to Extreme Drought is Increasing</a:t>
            </a:r>
            <a:endParaRPr/>
          </a:p>
        </p:txBody>
      </p:sp>
      <p:sp>
        <p:nvSpPr>
          <p:cNvPr id="1098" name="Google Shape;1098;p91"/>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F1C232"/>
                </a:solidFill>
                <a:latin typeface="Roboto"/>
                <a:ea typeface="Roboto"/>
                <a:cs typeface="Roboto"/>
                <a:sym typeface="Roboto"/>
              </a:rPr>
              <a:t>Stating Significance</a:t>
            </a:r>
            <a:endParaRPr sz="3000">
              <a:solidFill>
                <a:srgbClr val="F1C232"/>
              </a:solidFill>
              <a:latin typeface="Roboto"/>
              <a:ea typeface="Roboto"/>
              <a:cs typeface="Roboto"/>
              <a:sym typeface="Roboto"/>
            </a:endParaRPr>
          </a:p>
        </p:txBody>
      </p:sp>
      <p:cxnSp>
        <p:nvCxnSpPr>
          <p:cNvPr id="1099" name="Google Shape;1099;p91"/>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
        <p:nvSpPr>
          <p:cNvPr id="1100" name="Google Shape;1100;p91"/>
          <p:cNvSpPr txBox="1"/>
          <p:nvPr/>
        </p:nvSpPr>
        <p:spPr>
          <a:xfrm>
            <a:off x="4777525" y="1380775"/>
            <a:ext cx="1040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190 million people</a:t>
            </a:r>
            <a:endParaRPr b="1" sz="1300">
              <a:latin typeface="Roboto"/>
              <a:ea typeface="Roboto"/>
              <a:cs typeface="Roboto"/>
              <a:sym typeface="Roboto"/>
            </a:endParaRPr>
          </a:p>
        </p:txBody>
      </p:sp>
      <p:sp>
        <p:nvSpPr>
          <p:cNvPr id="1101" name="Google Shape;1101;p91"/>
          <p:cNvSpPr txBox="1"/>
          <p:nvPr/>
        </p:nvSpPr>
        <p:spPr>
          <a:xfrm>
            <a:off x="322675" y="404125"/>
            <a:ext cx="5075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Exposure to Extreme Drought Is Increasing</a:t>
            </a:r>
            <a:endParaRPr b="1">
              <a:latin typeface="Roboto"/>
              <a:ea typeface="Roboto"/>
              <a:cs typeface="Roboto"/>
              <a:sym typeface="Roboto"/>
            </a:endParaRPr>
          </a:p>
        </p:txBody>
      </p:sp>
      <p:sp>
        <p:nvSpPr>
          <p:cNvPr id="1102" name="Google Shape;1102;p91"/>
          <p:cNvSpPr txBox="1"/>
          <p:nvPr/>
        </p:nvSpPr>
        <p:spPr>
          <a:xfrm>
            <a:off x="4547925" y="2090250"/>
            <a:ext cx="1040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114 million people</a:t>
            </a:r>
            <a:endParaRPr b="1" sz="13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9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Course Overview</a:t>
            </a:r>
            <a:endParaRPr/>
          </a:p>
        </p:txBody>
      </p:sp>
      <p:sp>
        <p:nvSpPr>
          <p:cNvPr id="1108" name="Google Shape;1108;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Truths, Skills for Stories:</a:t>
            </a:r>
            <a:endParaRPr/>
          </a:p>
        </p:txBody>
      </p:sp>
      <p:sp>
        <p:nvSpPr>
          <p:cNvPr id="1114" name="Google Shape;1114;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15" name="Google Shape;1115;p93"/>
          <p:cNvPicPr preferRelativeResize="0"/>
          <p:nvPr/>
        </p:nvPicPr>
        <p:blipFill>
          <a:blip r:embed="rId3">
            <a:alphaModFix/>
          </a:blip>
          <a:stretch>
            <a:fillRect/>
          </a:stretch>
        </p:blipFill>
        <p:spPr>
          <a:xfrm>
            <a:off x="3472465" y="1032975"/>
            <a:ext cx="827470" cy="3662574"/>
          </a:xfrm>
          <a:prstGeom prst="rect">
            <a:avLst/>
          </a:prstGeom>
          <a:noFill/>
          <a:ln>
            <a:noFill/>
          </a:ln>
        </p:spPr>
      </p:pic>
      <p:sp>
        <p:nvSpPr>
          <p:cNvPr id="1116" name="Google Shape;1116;p93"/>
          <p:cNvSpPr txBox="1"/>
          <p:nvPr/>
        </p:nvSpPr>
        <p:spPr>
          <a:xfrm>
            <a:off x="450350" y="1261575"/>
            <a:ext cx="2968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latin typeface="Roboto"/>
                <a:ea typeface="Roboto"/>
                <a:cs typeface="Roboto"/>
                <a:sym typeface="Roboto"/>
              </a:rPr>
              <a:t>Our Goals:</a:t>
            </a:r>
            <a:endParaRPr b="1" sz="2400">
              <a:latin typeface="Roboto"/>
              <a:ea typeface="Roboto"/>
              <a:cs typeface="Roboto"/>
              <a:sym typeface="Roboto"/>
            </a:endParaRPr>
          </a:p>
          <a:p>
            <a:pPr indent="0" lvl="0" marL="0" rtl="0" algn="l">
              <a:spcBef>
                <a:spcPts val="800"/>
              </a:spcBef>
              <a:spcAft>
                <a:spcPts val="0"/>
              </a:spcAft>
              <a:buNone/>
            </a:pPr>
            <a:r>
              <a:t/>
            </a:r>
            <a:endParaRPr b="1">
              <a:latin typeface="Roboto"/>
              <a:ea typeface="Roboto"/>
              <a:cs typeface="Roboto"/>
              <a:sym typeface="Roboto"/>
            </a:endParaRPr>
          </a:p>
        </p:txBody>
      </p:sp>
      <p:sp>
        <p:nvSpPr>
          <p:cNvPr id="1117" name="Google Shape;1117;p93"/>
          <p:cNvSpPr txBox="1"/>
          <p:nvPr/>
        </p:nvSpPr>
        <p:spPr>
          <a:xfrm>
            <a:off x="4299925" y="1261575"/>
            <a:ext cx="32826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b="1" lang="en" sz="2400">
                <a:latin typeface="Roboto"/>
                <a:ea typeface="Roboto"/>
                <a:cs typeface="Roboto"/>
                <a:sym typeface="Roboto"/>
              </a:rPr>
              <a:t>Our Means:</a:t>
            </a:r>
            <a:endParaRPr b="1">
              <a:latin typeface="Roboto"/>
              <a:ea typeface="Roboto"/>
              <a:cs typeface="Roboto"/>
              <a:sym typeface="Roboto"/>
            </a:endParaRPr>
          </a:p>
        </p:txBody>
      </p:sp>
      <p:sp>
        <p:nvSpPr>
          <p:cNvPr id="1118" name="Google Shape;1118;p93"/>
          <p:cNvSpPr txBox="1"/>
          <p:nvPr/>
        </p:nvSpPr>
        <p:spPr>
          <a:xfrm>
            <a:off x="450350" y="2228700"/>
            <a:ext cx="3301500" cy="27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latin typeface="Roboto Light"/>
                <a:ea typeface="Roboto Light"/>
                <a:cs typeface="Roboto Light"/>
                <a:sym typeface="Roboto Light"/>
              </a:rPr>
              <a:t>Truth-telling </a:t>
            </a:r>
            <a:endParaRPr sz="36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3600">
                <a:latin typeface="Roboto Light"/>
                <a:ea typeface="Roboto Light"/>
                <a:cs typeface="Roboto Light"/>
                <a:sym typeface="Roboto Light"/>
              </a:rPr>
              <a:t>Storytelling</a:t>
            </a:r>
            <a:endParaRPr sz="36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36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3600">
              <a:latin typeface="Roboto Light"/>
              <a:ea typeface="Roboto Light"/>
              <a:cs typeface="Roboto Light"/>
              <a:sym typeface="Roboto Light"/>
            </a:endParaRPr>
          </a:p>
        </p:txBody>
      </p:sp>
      <p:sp>
        <p:nvSpPr>
          <p:cNvPr id="1119" name="Google Shape;1119;p93"/>
          <p:cNvSpPr txBox="1"/>
          <p:nvPr/>
        </p:nvSpPr>
        <p:spPr>
          <a:xfrm>
            <a:off x="4264475" y="1891250"/>
            <a:ext cx="2066100" cy="24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Microsoft Excel</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Python</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pandas</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Matplotlib/Seaborn</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APIs</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Beautiful Soup</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Machine Learning</a:t>
            </a:r>
            <a:endParaRPr sz="1500">
              <a:latin typeface="Roboto"/>
              <a:ea typeface="Roboto"/>
              <a:cs typeface="Roboto"/>
              <a:sym typeface="Roboto"/>
            </a:endParaRPr>
          </a:p>
        </p:txBody>
      </p:sp>
      <p:sp>
        <p:nvSpPr>
          <p:cNvPr id="1120" name="Google Shape;1120;p93"/>
          <p:cNvSpPr txBox="1"/>
          <p:nvPr/>
        </p:nvSpPr>
        <p:spPr>
          <a:xfrm>
            <a:off x="6681650" y="1889113"/>
            <a:ext cx="2066100" cy="24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SQL</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MongoDB</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HTML/CSS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JavaScript</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D3.js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Leaflet.js/Google Maps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Tableau</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Hadoop</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p:txBody>
      </p:sp>
      <p:pic>
        <p:nvPicPr>
          <p:cNvPr id="1121" name="Google Shape;1121;p93"/>
          <p:cNvPicPr preferRelativeResize="0"/>
          <p:nvPr/>
        </p:nvPicPr>
        <p:blipFill>
          <a:blip r:embed="rId4">
            <a:alphaModFix/>
          </a:blip>
          <a:stretch>
            <a:fillRect/>
          </a:stretch>
        </p:blipFill>
        <p:spPr>
          <a:xfrm>
            <a:off x="2068700" y="1150450"/>
            <a:ext cx="711763" cy="755949"/>
          </a:xfrm>
          <a:prstGeom prst="rect">
            <a:avLst/>
          </a:prstGeom>
          <a:noFill/>
          <a:ln>
            <a:noFill/>
          </a:ln>
        </p:spPr>
      </p:pic>
      <p:pic>
        <p:nvPicPr>
          <p:cNvPr id="1122" name="Google Shape;1122;p93"/>
          <p:cNvPicPr preferRelativeResize="0"/>
          <p:nvPr/>
        </p:nvPicPr>
        <p:blipFill>
          <a:blip r:embed="rId5">
            <a:alphaModFix/>
          </a:blip>
          <a:stretch>
            <a:fillRect/>
          </a:stretch>
        </p:blipFill>
        <p:spPr>
          <a:xfrm>
            <a:off x="6009239" y="1032974"/>
            <a:ext cx="672414" cy="75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Course Overview</a:t>
            </a:r>
            <a:endParaRPr>
              <a:solidFill>
                <a:schemeClr val="dk1"/>
              </a:solidFill>
            </a:endParaRPr>
          </a:p>
          <a:p>
            <a:pPr indent="0" lvl="0" marL="0" rtl="0" algn="l">
              <a:spcBef>
                <a:spcPts val="0"/>
              </a:spcBef>
              <a:spcAft>
                <a:spcPts val="0"/>
              </a:spcAft>
              <a:buNone/>
            </a:pPr>
            <a:r>
              <a:t/>
            </a:r>
            <a:endParaRPr/>
          </a:p>
        </p:txBody>
      </p:sp>
      <p:sp>
        <p:nvSpPr>
          <p:cNvPr id="1128" name="Google Shape;1128;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class will include the following: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129" name="Google Shape;1129;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0" name="Google Shape;1130;p94"/>
          <p:cNvSpPr/>
          <p:nvPr/>
        </p:nvSpPr>
        <p:spPr>
          <a:xfrm>
            <a:off x="1141275" y="12378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solidFill>
                  <a:srgbClr val="043461"/>
                </a:solidFill>
                <a:latin typeface="Roboto"/>
                <a:ea typeface="Roboto"/>
                <a:cs typeface="Roboto"/>
                <a:sym typeface="Roboto"/>
              </a:rPr>
              <a:t>Overview of Lesson Topics</a:t>
            </a:r>
            <a:endParaRPr sz="1600">
              <a:solidFill>
                <a:srgbClr val="043461"/>
              </a:solidFill>
              <a:latin typeface="Roboto"/>
              <a:ea typeface="Roboto"/>
              <a:cs typeface="Roboto"/>
              <a:sym typeface="Roboto"/>
            </a:endParaRPr>
          </a:p>
        </p:txBody>
      </p:sp>
      <p:sp>
        <p:nvSpPr>
          <p:cNvPr id="1131" name="Google Shape;1131;p94"/>
          <p:cNvSpPr/>
          <p:nvPr/>
        </p:nvSpPr>
        <p:spPr>
          <a:xfrm>
            <a:off x="1141350" y="18289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solidFill>
                  <a:srgbClr val="043461"/>
                </a:solidFill>
                <a:latin typeface="Roboto"/>
                <a:ea typeface="Roboto"/>
                <a:cs typeface="Roboto"/>
                <a:sym typeface="Roboto"/>
              </a:rPr>
              <a:t>Instructor Lecture</a:t>
            </a:r>
            <a:endParaRPr sz="1600">
              <a:solidFill>
                <a:srgbClr val="043461"/>
              </a:solidFill>
              <a:latin typeface="Roboto"/>
              <a:ea typeface="Roboto"/>
              <a:cs typeface="Roboto"/>
              <a:sym typeface="Roboto"/>
            </a:endParaRPr>
          </a:p>
        </p:txBody>
      </p:sp>
      <p:sp>
        <p:nvSpPr>
          <p:cNvPr id="1132" name="Google Shape;1132;p94"/>
          <p:cNvSpPr/>
          <p:nvPr/>
        </p:nvSpPr>
        <p:spPr>
          <a:xfrm>
            <a:off x="1141350" y="24199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solidFill>
                  <a:srgbClr val="043461"/>
                </a:solidFill>
                <a:latin typeface="Roboto"/>
                <a:ea typeface="Roboto"/>
                <a:cs typeface="Roboto"/>
                <a:sym typeface="Roboto"/>
              </a:rPr>
              <a:t>Instructor Demonstration</a:t>
            </a:r>
            <a:endParaRPr sz="1600">
              <a:solidFill>
                <a:srgbClr val="043461"/>
              </a:solidFill>
              <a:latin typeface="Roboto"/>
              <a:ea typeface="Roboto"/>
              <a:cs typeface="Roboto"/>
              <a:sym typeface="Roboto"/>
            </a:endParaRPr>
          </a:p>
        </p:txBody>
      </p:sp>
      <p:sp>
        <p:nvSpPr>
          <p:cNvPr id="1133" name="Google Shape;1133;p94"/>
          <p:cNvSpPr/>
          <p:nvPr/>
        </p:nvSpPr>
        <p:spPr>
          <a:xfrm>
            <a:off x="1141350" y="30110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solidFill>
                  <a:srgbClr val="043461"/>
                </a:solidFill>
                <a:latin typeface="Roboto"/>
                <a:ea typeface="Roboto"/>
                <a:cs typeface="Roboto"/>
                <a:sym typeface="Roboto"/>
              </a:rPr>
              <a:t>Class Discussions</a:t>
            </a:r>
            <a:endParaRPr sz="1600">
              <a:solidFill>
                <a:srgbClr val="043461"/>
              </a:solidFill>
              <a:latin typeface="Roboto"/>
              <a:ea typeface="Roboto"/>
              <a:cs typeface="Roboto"/>
              <a:sym typeface="Roboto"/>
            </a:endParaRPr>
          </a:p>
        </p:txBody>
      </p:sp>
      <p:sp>
        <p:nvSpPr>
          <p:cNvPr id="1134" name="Google Shape;1134;p94"/>
          <p:cNvSpPr/>
          <p:nvPr/>
        </p:nvSpPr>
        <p:spPr>
          <a:xfrm>
            <a:off x="1141275" y="36021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solidFill>
                  <a:srgbClr val="043461"/>
                </a:solidFill>
                <a:latin typeface="Roboto"/>
                <a:ea typeface="Roboto"/>
                <a:cs typeface="Roboto"/>
                <a:sym typeface="Roboto"/>
              </a:rPr>
              <a:t>In-Class Activities</a:t>
            </a:r>
            <a:endParaRPr sz="1600">
              <a:solidFill>
                <a:srgbClr val="043461"/>
              </a:solidFill>
              <a:latin typeface="Roboto"/>
              <a:ea typeface="Roboto"/>
              <a:cs typeface="Roboto"/>
              <a:sym typeface="Roboto"/>
            </a:endParaRPr>
          </a:p>
        </p:txBody>
      </p:sp>
      <p:sp>
        <p:nvSpPr>
          <p:cNvPr id="1135" name="Google Shape;1135;p94"/>
          <p:cNvSpPr/>
          <p:nvPr/>
        </p:nvSpPr>
        <p:spPr>
          <a:xfrm>
            <a:off x="1141350" y="41932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solidFill>
                  <a:srgbClr val="043461"/>
                </a:solidFill>
                <a:latin typeface="Roboto"/>
                <a:ea typeface="Roboto"/>
                <a:cs typeface="Roboto"/>
                <a:sym typeface="Roboto"/>
              </a:rPr>
              <a:t>Project Work</a:t>
            </a:r>
            <a:endParaRPr sz="1600">
              <a:solidFill>
                <a:srgbClr val="043461"/>
              </a:solidFill>
              <a:latin typeface="Roboto"/>
              <a:ea typeface="Roboto"/>
              <a:cs typeface="Roboto"/>
              <a:sym typeface="Roboto"/>
            </a:endParaRPr>
          </a:p>
        </p:txBody>
      </p:sp>
      <p:grpSp>
        <p:nvGrpSpPr>
          <p:cNvPr id="1136" name="Google Shape;1136;p94"/>
          <p:cNvGrpSpPr/>
          <p:nvPr/>
        </p:nvGrpSpPr>
        <p:grpSpPr>
          <a:xfrm>
            <a:off x="429795" y="1274754"/>
            <a:ext cx="577822" cy="412443"/>
            <a:chOff x="453224" y="1424000"/>
            <a:chExt cx="510985" cy="364800"/>
          </a:xfrm>
        </p:grpSpPr>
        <p:sp>
          <p:nvSpPr>
            <p:cNvPr id="1137" name="Google Shape;1137;p9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38" name="Google Shape;1138;p9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39" name="Google Shape;1139;p94"/>
          <p:cNvGrpSpPr/>
          <p:nvPr/>
        </p:nvGrpSpPr>
        <p:grpSpPr>
          <a:xfrm>
            <a:off x="429795" y="1865844"/>
            <a:ext cx="577822" cy="412443"/>
            <a:chOff x="453224" y="1424000"/>
            <a:chExt cx="510985" cy="364800"/>
          </a:xfrm>
        </p:grpSpPr>
        <p:sp>
          <p:nvSpPr>
            <p:cNvPr id="1140" name="Google Shape;1140;p9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41" name="Google Shape;1141;p9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42" name="Google Shape;1142;p94"/>
          <p:cNvGrpSpPr/>
          <p:nvPr/>
        </p:nvGrpSpPr>
        <p:grpSpPr>
          <a:xfrm>
            <a:off x="429795" y="2456934"/>
            <a:ext cx="577822" cy="412443"/>
            <a:chOff x="453224" y="1424000"/>
            <a:chExt cx="510985" cy="364800"/>
          </a:xfrm>
        </p:grpSpPr>
        <p:sp>
          <p:nvSpPr>
            <p:cNvPr id="1143" name="Google Shape;1143;p9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44" name="Google Shape;1144;p9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45" name="Google Shape;1145;p94"/>
          <p:cNvGrpSpPr/>
          <p:nvPr/>
        </p:nvGrpSpPr>
        <p:grpSpPr>
          <a:xfrm>
            <a:off x="429795" y="3048024"/>
            <a:ext cx="577822" cy="412443"/>
            <a:chOff x="453224" y="1424000"/>
            <a:chExt cx="510985" cy="364800"/>
          </a:xfrm>
        </p:grpSpPr>
        <p:sp>
          <p:nvSpPr>
            <p:cNvPr id="1146" name="Google Shape;1146;p9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47" name="Google Shape;1147;p9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48" name="Google Shape;1148;p94"/>
          <p:cNvGrpSpPr/>
          <p:nvPr/>
        </p:nvGrpSpPr>
        <p:grpSpPr>
          <a:xfrm>
            <a:off x="429795" y="3639114"/>
            <a:ext cx="577822" cy="412443"/>
            <a:chOff x="453224" y="1424000"/>
            <a:chExt cx="510985" cy="364800"/>
          </a:xfrm>
        </p:grpSpPr>
        <p:sp>
          <p:nvSpPr>
            <p:cNvPr id="1149" name="Google Shape;1149;p9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50" name="Google Shape;1150;p9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51" name="Google Shape;1151;p94"/>
          <p:cNvGrpSpPr/>
          <p:nvPr/>
        </p:nvGrpSpPr>
        <p:grpSpPr>
          <a:xfrm>
            <a:off x="429795" y="4230204"/>
            <a:ext cx="577822" cy="412443"/>
            <a:chOff x="453224" y="1424000"/>
            <a:chExt cx="510985" cy="364800"/>
          </a:xfrm>
        </p:grpSpPr>
        <p:sp>
          <p:nvSpPr>
            <p:cNvPr id="1152" name="Google Shape;1152;p9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53" name="Google Shape;1153;p9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95"/>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Weekly Breakdown by Subject</a:t>
            </a:r>
            <a:endParaRPr/>
          </a:p>
        </p:txBody>
      </p:sp>
      <p:sp>
        <p:nvSpPr>
          <p:cNvPr id="1159" name="Google Shape;1159;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6"/>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and R. </a:t>
            </a:r>
            <a:endParaRPr sz="900">
              <a:solidFill>
                <a:srgbClr val="A9B7C0"/>
              </a:solidFill>
              <a:latin typeface="Roboto"/>
              <a:ea typeface="Roboto"/>
              <a:cs typeface="Roboto"/>
              <a:sym typeface="Roboto"/>
            </a:endParaRPr>
          </a:p>
        </p:txBody>
      </p:sp>
      <p:sp>
        <p:nvSpPr>
          <p:cNvPr id="1165" name="Google Shape;1165;p96"/>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graphicFrame>
        <p:nvGraphicFramePr>
          <p:cNvPr id="1166" name="Google Shape;1166;p96"/>
          <p:cNvGraphicFramePr/>
          <p:nvPr/>
        </p:nvGraphicFramePr>
        <p:xfrm>
          <a:off x="390225" y="514242"/>
          <a:ext cx="3000000" cy="3000000"/>
        </p:xfrm>
        <a:graphic>
          <a:graphicData uri="http://schemas.openxmlformats.org/drawingml/2006/table">
            <a:tbl>
              <a:tblPr>
                <a:noFill/>
                <a:tableStyleId>{3C1FD548-D005-4E9F-9F06-92D5873CA7A7}</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167" name="Google Shape;1167;p96"/>
          <p:cNvSpPr/>
          <p:nvPr/>
        </p:nvSpPr>
        <p:spPr>
          <a:xfrm>
            <a:off x="925150" y="564014"/>
            <a:ext cx="7398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6"/>
          <p:cNvSpPr/>
          <p:nvPr/>
        </p:nvSpPr>
        <p:spPr>
          <a:xfrm>
            <a:off x="927898" y="750657"/>
            <a:ext cx="8877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6"/>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6"/>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6"/>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6"/>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6"/>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6"/>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6"/>
          <p:cNvSpPr/>
          <p:nvPr/>
        </p:nvSpPr>
        <p:spPr>
          <a:xfrm>
            <a:off x="927898" y="2051470"/>
            <a:ext cx="1923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76" name="Google Shape;1176;p96"/>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6"/>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6"/>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6"/>
          <p:cNvSpPr/>
          <p:nvPr/>
        </p:nvSpPr>
        <p:spPr>
          <a:xfrm>
            <a:off x="925150" y="2799498"/>
            <a:ext cx="2515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80" name="Google Shape;1180;p96"/>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6"/>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6"/>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6"/>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6"/>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6"/>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6"/>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6"/>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6"/>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6"/>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6"/>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6"/>
          <p:cNvSpPr/>
          <p:nvPr/>
        </p:nvSpPr>
        <p:spPr>
          <a:xfrm>
            <a:off x="2051325" y="335925"/>
            <a:ext cx="6941100" cy="633300"/>
          </a:xfrm>
          <a:prstGeom prst="round2DiagRect">
            <a:avLst>
              <a:gd fmla="val 16667" name="adj1"/>
              <a:gd fmla="val 0" name="adj2"/>
            </a:avLst>
          </a:prstGeom>
          <a:solidFill>
            <a:srgbClr val="FFFFFF"/>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rtl="0" algn="l">
              <a:spcBef>
                <a:spcPts val="0"/>
              </a:spcBef>
              <a:spcAft>
                <a:spcPts val="0"/>
              </a:spcAft>
              <a:buNone/>
            </a:pPr>
            <a:r>
              <a:rPr b="1" lang="en" sz="1200">
                <a:solidFill>
                  <a:srgbClr val="000000"/>
                </a:solidFill>
                <a:latin typeface="Roboto"/>
                <a:ea typeface="Roboto"/>
                <a:cs typeface="Roboto"/>
                <a:sym typeface="Roboto"/>
              </a:rPr>
              <a:t>Intro to Data Analytics &amp; Excel Masters: </a:t>
            </a:r>
            <a:r>
              <a:rPr lang="en" sz="1200">
                <a:solidFill>
                  <a:srgbClr val="000000"/>
                </a:solidFill>
                <a:latin typeface="Roboto"/>
                <a:ea typeface="Roboto"/>
                <a:cs typeface="Roboto"/>
                <a:sym typeface="Roboto"/>
              </a:rPr>
              <a:t>Introduction to the high-level concepts of data analytics and real-world data</a:t>
            </a:r>
            <a:r>
              <a:rPr lang="en" sz="1200">
                <a:latin typeface="Roboto"/>
                <a:ea typeface="Roboto"/>
                <a:cs typeface="Roboto"/>
                <a:sym typeface="Roboto"/>
              </a:rPr>
              <a:t> </a:t>
            </a:r>
            <a:r>
              <a:rPr lang="en" sz="1200">
                <a:solidFill>
                  <a:srgbClr val="000000"/>
                </a:solidFill>
                <a:latin typeface="Roboto"/>
                <a:ea typeface="Roboto"/>
                <a:cs typeface="Roboto"/>
                <a:sym typeface="Roboto"/>
              </a:rPr>
              <a:t>crunching with Excel </a:t>
            </a:r>
            <a:r>
              <a:rPr lang="en" sz="1200">
                <a:latin typeface="Roboto"/>
                <a:ea typeface="Roboto"/>
                <a:cs typeface="Roboto"/>
                <a:sym typeface="Roboto"/>
              </a:rPr>
              <a:t>f</a:t>
            </a:r>
            <a:r>
              <a:rPr lang="en" sz="1200">
                <a:solidFill>
                  <a:srgbClr val="000000"/>
                </a:solidFill>
                <a:latin typeface="Roboto"/>
                <a:ea typeface="Roboto"/>
                <a:cs typeface="Roboto"/>
                <a:sym typeface="Roboto"/>
              </a:rPr>
              <a:t>ormulas, </a:t>
            </a:r>
            <a:r>
              <a:rPr lang="en" sz="1200">
                <a:latin typeface="Roboto"/>
                <a:ea typeface="Roboto"/>
                <a:cs typeface="Roboto"/>
                <a:sym typeface="Roboto"/>
              </a:rPr>
              <a:t>p</a:t>
            </a:r>
            <a:r>
              <a:rPr lang="en" sz="1200">
                <a:solidFill>
                  <a:srgbClr val="000000"/>
                </a:solidFill>
                <a:latin typeface="Roboto"/>
                <a:ea typeface="Roboto"/>
                <a:cs typeface="Roboto"/>
                <a:sym typeface="Roboto"/>
              </a:rPr>
              <a:t>ivot </a:t>
            </a:r>
            <a:r>
              <a:rPr lang="en" sz="1200">
                <a:latin typeface="Roboto"/>
                <a:ea typeface="Roboto"/>
                <a:cs typeface="Roboto"/>
                <a:sym typeface="Roboto"/>
              </a:rPr>
              <a:t>t</a:t>
            </a:r>
            <a:r>
              <a:rPr lang="en" sz="1200">
                <a:solidFill>
                  <a:srgbClr val="000000"/>
                </a:solidFill>
                <a:latin typeface="Roboto"/>
                <a:ea typeface="Roboto"/>
                <a:cs typeface="Roboto"/>
                <a:sym typeface="Roboto"/>
              </a:rPr>
              <a:t>ables, and </a:t>
            </a:r>
            <a:r>
              <a:rPr lang="en" sz="1200">
                <a:latin typeface="Roboto"/>
                <a:ea typeface="Roboto"/>
                <a:cs typeface="Roboto"/>
                <a:sym typeface="Roboto"/>
              </a:rPr>
              <a:t>c</a:t>
            </a:r>
            <a:r>
              <a:rPr lang="en" sz="1200">
                <a:solidFill>
                  <a:srgbClr val="000000"/>
                </a:solidFill>
                <a:latin typeface="Roboto"/>
                <a:ea typeface="Roboto"/>
                <a:cs typeface="Roboto"/>
                <a:sym typeface="Roboto"/>
              </a:rPr>
              <a:t>onditional </a:t>
            </a:r>
            <a:r>
              <a:rPr lang="en" sz="1200">
                <a:latin typeface="Roboto"/>
                <a:ea typeface="Roboto"/>
                <a:cs typeface="Roboto"/>
                <a:sym typeface="Roboto"/>
              </a:rPr>
              <a:t>f</a:t>
            </a:r>
            <a:r>
              <a:rPr lang="en" sz="1200">
                <a:solidFill>
                  <a:srgbClr val="000000"/>
                </a:solidFill>
                <a:latin typeface="Roboto"/>
                <a:ea typeface="Roboto"/>
                <a:cs typeface="Roboto"/>
                <a:sym typeface="Roboto"/>
              </a:rPr>
              <a:t>ormatting.</a:t>
            </a:r>
            <a:endParaRPr sz="1200">
              <a:solidFill>
                <a:srgbClr val="000000"/>
              </a:solidFill>
              <a:latin typeface="Roboto"/>
              <a:ea typeface="Roboto"/>
              <a:cs typeface="Roboto"/>
              <a:sym typeface="Roboto"/>
            </a:endParaRPr>
          </a:p>
        </p:txBody>
      </p:sp>
      <p:sp>
        <p:nvSpPr>
          <p:cNvPr id="1192" name="Google Shape;1192;p96"/>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
        <p:nvSpPr>
          <p:cNvPr id="1193" name="Google Shape;1193;p96"/>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194" name="Google Shape;1194;p96"/>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1–2</a:t>
            </a:r>
            <a:endParaRPr b="1"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97"/>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and R. </a:t>
            </a:r>
            <a:endParaRPr b="1" sz="900">
              <a:solidFill>
                <a:srgbClr val="A9B7C0"/>
              </a:solidFill>
              <a:latin typeface="Roboto"/>
              <a:ea typeface="Roboto"/>
              <a:cs typeface="Roboto"/>
              <a:sym typeface="Roboto"/>
            </a:endParaRPr>
          </a:p>
        </p:txBody>
      </p:sp>
      <p:sp>
        <p:nvSpPr>
          <p:cNvPr id="1200" name="Google Shape;1200;p97"/>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graphicFrame>
        <p:nvGraphicFramePr>
          <p:cNvPr id="1201" name="Google Shape;1201;p97"/>
          <p:cNvGraphicFramePr/>
          <p:nvPr/>
        </p:nvGraphicFramePr>
        <p:xfrm>
          <a:off x="390225" y="514242"/>
          <a:ext cx="3000000" cy="3000000"/>
        </p:xfrm>
        <a:graphic>
          <a:graphicData uri="http://schemas.openxmlformats.org/drawingml/2006/table">
            <a:tbl>
              <a:tblPr>
                <a:noFill/>
                <a:tableStyleId>{3C1FD548-D005-4E9F-9F06-92D5873CA7A7}</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02" name="Google Shape;1202;p97"/>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7"/>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7"/>
          <p:cNvSpPr/>
          <p:nvPr/>
        </p:nvSpPr>
        <p:spPr>
          <a:xfrm>
            <a:off x="927898" y="937300"/>
            <a:ext cx="10359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7"/>
          <p:cNvSpPr/>
          <p:nvPr/>
        </p:nvSpPr>
        <p:spPr>
          <a:xfrm>
            <a:off x="927898" y="1118253"/>
            <a:ext cx="1183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7"/>
          <p:cNvSpPr/>
          <p:nvPr/>
        </p:nvSpPr>
        <p:spPr>
          <a:xfrm>
            <a:off x="927898" y="1304896"/>
            <a:ext cx="13314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7"/>
          <p:cNvSpPr/>
          <p:nvPr/>
        </p:nvSpPr>
        <p:spPr>
          <a:xfrm>
            <a:off x="927898" y="1491540"/>
            <a:ext cx="14793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7"/>
          <p:cNvSpPr/>
          <p:nvPr/>
        </p:nvSpPr>
        <p:spPr>
          <a:xfrm>
            <a:off x="927898" y="1678183"/>
            <a:ext cx="16275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7"/>
          <p:cNvSpPr/>
          <p:nvPr/>
        </p:nvSpPr>
        <p:spPr>
          <a:xfrm>
            <a:off x="927898" y="1864826"/>
            <a:ext cx="17754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7"/>
          <p:cNvSpPr/>
          <p:nvPr/>
        </p:nvSpPr>
        <p:spPr>
          <a:xfrm>
            <a:off x="927898" y="2051470"/>
            <a:ext cx="1923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11" name="Google Shape;1211;p97"/>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7"/>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7"/>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7"/>
          <p:cNvSpPr/>
          <p:nvPr/>
        </p:nvSpPr>
        <p:spPr>
          <a:xfrm>
            <a:off x="925150" y="2799498"/>
            <a:ext cx="2515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15" name="Google Shape;1215;p97"/>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7"/>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7"/>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7"/>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7"/>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7"/>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7"/>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7"/>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7"/>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7"/>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7"/>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7"/>
          <p:cNvSpPr/>
          <p:nvPr/>
        </p:nvSpPr>
        <p:spPr>
          <a:xfrm>
            <a:off x="2672275" y="1075300"/>
            <a:ext cx="5582100" cy="7020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1200">
                <a:latin typeface="Roboto"/>
                <a:ea typeface="Roboto"/>
                <a:cs typeface="Roboto"/>
                <a:sym typeface="Roboto"/>
              </a:rPr>
              <a:t>Python Data Analytics and Visualization</a:t>
            </a:r>
            <a:r>
              <a:rPr b="1" lang="en" sz="1200">
                <a:latin typeface="Roboto"/>
                <a:ea typeface="Roboto"/>
                <a:cs typeface="Roboto"/>
                <a:sym typeface="Roboto"/>
              </a:rPr>
              <a:t>: </a:t>
            </a:r>
            <a:r>
              <a:rPr lang="en" sz="1200">
                <a:latin typeface="Roboto"/>
                <a:ea typeface="Roboto"/>
                <a:cs typeface="Roboto"/>
                <a:sym typeface="Roboto"/>
              </a:rPr>
              <a:t>Thorough crash course on Python programming, followed by multiple weeks of data processing using advanced libraries like NumPy, pandas, Matplotlib, Seaborn, and Beautiful Soup. </a:t>
            </a:r>
            <a:endParaRPr sz="1200">
              <a:latin typeface="Roboto"/>
              <a:ea typeface="Roboto"/>
              <a:cs typeface="Roboto"/>
              <a:sym typeface="Roboto"/>
            </a:endParaRPr>
          </a:p>
        </p:txBody>
      </p:sp>
      <p:sp>
        <p:nvSpPr>
          <p:cNvPr id="1227" name="Google Shape;1227;p97"/>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Clr>
                <a:schemeClr val="dk1"/>
              </a:buClr>
              <a:buSzPts val="1100"/>
              <a:buFont typeface="Arial"/>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228" name="Google Shape;1228;p97"/>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3–8</a:t>
            </a:r>
            <a:endParaRPr b="1" sz="1800">
              <a:latin typeface="Roboto"/>
              <a:ea typeface="Roboto"/>
              <a:cs typeface="Roboto"/>
              <a:sym typeface="Roboto"/>
            </a:endParaRPr>
          </a:p>
        </p:txBody>
      </p:sp>
      <p:sp>
        <p:nvSpPr>
          <p:cNvPr id="1229" name="Google Shape;1229;p97"/>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98"/>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and R. </a:t>
            </a:r>
            <a:endParaRPr b="1" sz="900">
              <a:solidFill>
                <a:srgbClr val="A9B7C0"/>
              </a:solidFill>
              <a:latin typeface="Roboto"/>
              <a:ea typeface="Roboto"/>
              <a:cs typeface="Roboto"/>
              <a:sym typeface="Roboto"/>
            </a:endParaRPr>
          </a:p>
        </p:txBody>
      </p:sp>
      <p:sp>
        <p:nvSpPr>
          <p:cNvPr id="1235" name="Google Shape;1235;p98"/>
          <p:cNvSpPr/>
          <p:nvPr/>
        </p:nvSpPr>
        <p:spPr>
          <a:xfrm>
            <a:off x="3440350" y="2086250"/>
            <a:ext cx="5359500" cy="5337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Deep Dive into Databases: </a:t>
            </a:r>
            <a:r>
              <a:rPr lang="en" sz="1200">
                <a:latin typeface="Roboto"/>
                <a:ea typeface="Roboto"/>
                <a:cs typeface="Roboto"/>
                <a:sym typeface="Roboto"/>
              </a:rPr>
              <a:t>Immersion into introductory and advanced work with SQL (PostgreSQL) and noSQL databases (MongoDB). </a:t>
            </a:r>
            <a:endParaRPr b="1" sz="1200">
              <a:latin typeface="Roboto"/>
              <a:ea typeface="Roboto"/>
              <a:cs typeface="Roboto"/>
              <a:sym typeface="Roboto"/>
            </a:endParaRPr>
          </a:p>
        </p:txBody>
      </p:sp>
      <p:graphicFrame>
        <p:nvGraphicFramePr>
          <p:cNvPr id="1236" name="Google Shape;1236;p98"/>
          <p:cNvGraphicFramePr/>
          <p:nvPr/>
        </p:nvGraphicFramePr>
        <p:xfrm>
          <a:off x="390225" y="514242"/>
          <a:ext cx="3000000" cy="3000000"/>
        </p:xfrm>
        <a:graphic>
          <a:graphicData uri="http://schemas.openxmlformats.org/drawingml/2006/table">
            <a:tbl>
              <a:tblPr>
                <a:noFill/>
                <a:tableStyleId>{3C1FD548-D005-4E9F-9F06-92D5873CA7A7}</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37" name="Google Shape;1237;p98"/>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8"/>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8"/>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8"/>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8"/>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8"/>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8"/>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8"/>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8"/>
          <p:cNvSpPr/>
          <p:nvPr/>
        </p:nvSpPr>
        <p:spPr>
          <a:xfrm>
            <a:off x="927898" y="2051470"/>
            <a:ext cx="1923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6" name="Google Shape;1246;p98"/>
          <p:cNvSpPr/>
          <p:nvPr/>
        </p:nvSpPr>
        <p:spPr>
          <a:xfrm>
            <a:off x="927898" y="2232422"/>
            <a:ext cx="2071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8"/>
          <p:cNvSpPr/>
          <p:nvPr/>
        </p:nvSpPr>
        <p:spPr>
          <a:xfrm>
            <a:off x="927898" y="2425408"/>
            <a:ext cx="22191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8"/>
          <p:cNvSpPr/>
          <p:nvPr/>
        </p:nvSpPr>
        <p:spPr>
          <a:xfrm>
            <a:off x="927898" y="2607657"/>
            <a:ext cx="2367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8"/>
          <p:cNvSpPr/>
          <p:nvPr/>
        </p:nvSpPr>
        <p:spPr>
          <a:xfrm>
            <a:off x="925150" y="2799498"/>
            <a:ext cx="2515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50" name="Google Shape;1250;p98"/>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8"/>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8"/>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8"/>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8"/>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8"/>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8"/>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8"/>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8"/>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8"/>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8"/>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8"/>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Clr>
                <a:schemeClr val="dk1"/>
              </a:buClr>
              <a:buSzPts val="1100"/>
              <a:buFont typeface="Arial"/>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262" name="Google Shape;1262;p98"/>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9–13</a:t>
            </a:r>
            <a:endParaRPr b="1" sz="1800">
              <a:latin typeface="Roboto"/>
              <a:ea typeface="Roboto"/>
              <a:cs typeface="Roboto"/>
              <a:sym typeface="Roboto"/>
            </a:endParaRPr>
          </a:p>
        </p:txBody>
      </p:sp>
      <p:sp>
        <p:nvSpPr>
          <p:cNvPr id="1263" name="Google Shape;1263;p98"/>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264" name="Google Shape;1264;p98"/>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9"/>
          <p:cNvSpPr/>
          <p:nvPr/>
        </p:nvSpPr>
        <p:spPr>
          <a:xfrm>
            <a:off x="3966150" y="2749975"/>
            <a:ext cx="4903500" cy="7095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Web-Based Data Visualization:</a:t>
            </a:r>
            <a:r>
              <a:rPr lang="en" sz="1200">
                <a:latin typeface="Roboto"/>
                <a:ea typeface="Roboto"/>
                <a:cs typeface="Roboto"/>
                <a:sym typeface="Roboto"/>
              </a:rPr>
              <a:t> Introduction to the fundamental tools of web development (HTML, CSS, JavaScript) and advanced libraries that are useful for data visualization (D3.js, Leaflet.js), and R. </a:t>
            </a:r>
            <a:endParaRPr sz="1200">
              <a:latin typeface="Roboto"/>
              <a:ea typeface="Roboto"/>
              <a:cs typeface="Roboto"/>
              <a:sym typeface="Roboto"/>
            </a:endParaRPr>
          </a:p>
        </p:txBody>
      </p:sp>
      <p:graphicFrame>
        <p:nvGraphicFramePr>
          <p:cNvPr id="1270" name="Google Shape;1270;p99"/>
          <p:cNvGraphicFramePr/>
          <p:nvPr/>
        </p:nvGraphicFramePr>
        <p:xfrm>
          <a:off x="390225" y="514242"/>
          <a:ext cx="3000000" cy="3000000"/>
        </p:xfrm>
        <a:graphic>
          <a:graphicData uri="http://schemas.openxmlformats.org/drawingml/2006/table">
            <a:tbl>
              <a:tblPr>
                <a:noFill/>
                <a:tableStyleId>{3C1FD548-D005-4E9F-9F06-92D5873CA7A7}</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71" name="Google Shape;1271;p99"/>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9"/>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99"/>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99"/>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9"/>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9"/>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99"/>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9"/>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9"/>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99"/>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99"/>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9"/>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99"/>
          <p:cNvSpPr/>
          <p:nvPr/>
        </p:nvSpPr>
        <p:spPr>
          <a:xfrm>
            <a:off x="925150" y="2799498"/>
            <a:ext cx="2515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84" name="Google Shape;1284;p99"/>
          <p:cNvSpPr/>
          <p:nvPr/>
        </p:nvSpPr>
        <p:spPr>
          <a:xfrm>
            <a:off x="927898" y="2986141"/>
            <a:ext cx="26628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9"/>
          <p:cNvSpPr/>
          <p:nvPr/>
        </p:nvSpPr>
        <p:spPr>
          <a:xfrm>
            <a:off x="927898" y="3172785"/>
            <a:ext cx="28107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99"/>
          <p:cNvSpPr/>
          <p:nvPr/>
        </p:nvSpPr>
        <p:spPr>
          <a:xfrm>
            <a:off x="927898" y="3353737"/>
            <a:ext cx="29589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9"/>
          <p:cNvSpPr/>
          <p:nvPr/>
        </p:nvSpPr>
        <p:spPr>
          <a:xfrm>
            <a:off x="927898" y="3540380"/>
            <a:ext cx="31068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99"/>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99"/>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9"/>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9"/>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9"/>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99"/>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99"/>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99"/>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Clr>
                <a:schemeClr val="dk1"/>
              </a:buClr>
              <a:buSzPts val="1100"/>
              <a:buFont typeface="Arial"/>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296" name="Google Shape;1296;p99"/>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14–17</a:t>
            </a:r>
            <a:endParaRPr b="1" sz="1800">
              <a:latin typeface="Roboto"/>
              <a:ea typeface="Roboto"/>
              <a:cs typeface="Roboto"/>
              <a:sym typeface="Roboto"/>
            </a:endParaRPr>
          </a:p>
        </p:txBody>
      </p:sp>
      <p:sp>
        <p:nvSpPr>
          <p:cNvPr id="1297" name="Google Shape;1297;p99"/>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298" name="Google Shape;1298;p99"/>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sp>
        <p:nvSpPr>
          <p:cNvPr id="1299" name="Google Shape;1299;p99"/>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graphicFrame>
        <p:nvGraphicFramePr>
          <p:cNvPr id="1304" name="Google Shape;1304;p100"/>
          <p:cNvGraphicFramePr/>
          <p:nvPr/>
        </p:nvGraphicFramePr>
        <p:xfrm>
          <a:off x="390225" y="514242"/>
          <a:ext cx="3000000" cy="3000000"/>
        </p:xfrm>
        <a:graphic>
          <a:graphicData uri="http://schemas.openxmlformats.org/drawingml/2006/table">
            <a:tbl>
              <a:tblPr>
                <a:noFill/>
                <a:tableStyleId>{3C1FD548-D005-4E9F-9F06-92D5873CA7A7}</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05" name="Google Shape;1305;p100"/>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0"/>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0"/>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0"/>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0"/>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0"/>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0"/>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0"/>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0"/>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0"/>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0"/>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0"/>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0"/>
          <p:cNvSpPr/>
          <p:nvPr/>
        </p:nvSpPr>
        <p:spPr>
          <a:xfrm>
            <a:off x="925150" y="2799498"/>
            <a:ext cx="2515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18" name="Google Shape;1318;p100"/>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00"/>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0"/>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0"/>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0"/>
          <p:cNvSpPr/>
          <p:nvPr/>
        </p:nvSpPr>
        <p:spPr>
          <a:xfrm>
            <a:off x="927898" y="3727024"/>
            <a:ext cx="3255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0"/>
          <p:cNvSpPr/>
          <p:nvPr/>
        </p:nvSpPr>
        <p:spPr>
          <a:xfrm>
            <a:off x="927898" y="3913667"/>
            <a:ext cx="34023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0"/>
          <p:cNvSpPr/>
          <p:nvPr/>
        </p:nvSpPr>
        <p:spPr>
          <a:xfrm>
            <a:off x="927898" y="4103484"/>
            <a:ext cx="35505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0"/>
          <p:cNvSpPr/>
          <p:nvPr/>
        </p:nvSpPr>
        <p:spPr>
          <a:xfrm>
            <a:off x="927898" y="4290127"/>
            <a:ext cx="36984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0"/>
          <p:cNvSpPr/>
          <p:nvPr/>
        </p:nvSpPr>
        <p:spPr>
          <a:xfrm>
            <a:off x="927898" y="4471079"/>
            <a:ext cx="38466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0"/>
          <p:cNvSpPr/>
          <p:nvPr/>
        </p:nvSpPr>
        <p:spPr>
          <a:xfrm>
            <a:off x="927898" y="4660892"/>
            <a:ext cx="39945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0"/>
          <p:cNvSpPr/>
          <p:nvPr/>
        </p:nvSpPr>
        <p:spPr>
          <a:xfrm>
            <a:off x="927898" y="4843141"/>
            <a:ext cx="41421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0"/>
          <p:cNvSpPr/>
          <p:nvPr/>
        </p:nvSpPr>
        <p:spPr>
          <a:xfrm>
            <a:off x="5070000" y="3727077"/>
            <a:ext cx="3698400" cy="9339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Final Projects &amp; Advanced Topics: </a:t>
            </a:r>
            <a:r>
              <a:rPr lang="en" sz="1200">
                <a:latin typeface="Roboto"/>
                <a:ea typeface="Roboto"/>
                <a:cs typeface="Roboto"/>
                <a:sym typeface="Roboto"/>
              </a:rPr>
              <a:t>Introduction to Tableau and advanced topics like Hadoop and Machine Learning. Develop a real-world data visualization project.</a:t>
            </a:r>
            <a:endParaRPr sz="1200">
              <a:latin typeface="Roboto"/>
              <a:ea typeface="Roboto"/>
              <a:cs typeface="Roboto"/>
              <a:sym typeface="Roboto"/>
            </a:endParaRPr>
          </a:p>
        </p:txBody>
      </p:sp>
      <p:sp>
        <p:nvSpPr>
          <p:cNvPr id="1330" name="Google Shape;1330;p100"/>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18–24</a:t>
            </a:r>
            <a:endParaRPr b="1" sz="1800">
              <a:latin typeface="Roboto"/>
              <a:ea typeface="Roboto"/>
              <a:cs typeface="Roboto"/>
              <a:sym typeface="Roboto"/>
            </a:endParaRPr>
          </a:p>
        </p:txBody>
      </p:sp>
      <p:sp>
        <p:nvSpPr>
          <p:cNvPr id="1331" name="Google Shape;1331;p100"/>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332" name="Google Shape;1332;p100"/>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sp>
        <p:nvSpPr>
          <p:cNvPr id="1333" name="Google Shape;1333;p100"/>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and R. </a:t>
            </a:r>
            <a:endParaRPr b="1" sz="900">
              <a:solidFill>
                <a:srgbClr val="A9B7C0"/>
              </a:solidFill>
              <a:latin typeface="Roboto"/>
              <a:ea typeface="Roboto"/>
              <a:cs typeface="Roboto"/>
              <a:sym typeface="Roboto"/>
            </a:endParaRPr>
          </a:p>
        </p:txBody>
      </p:sp>
      <p:sp>
        <p:nvSpPr>
          <p:cNvPr id="1334" name="Google Shape;1334;p100"/>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0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Activity</a:t>
            </a:r>
            <a:endParaRPr/>
          </a:p>
        </p:txBody>
      </p:sp>
      <p:sp>
        <p:nvSpPr>
          <p:cNvPr id="1340" name="Google Shape;1340;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02"/>
          <p:cNvSpPr txBox="1"/>
          <p:nvPr>
            <p:ph type="title"/>
          </p:nvPr>
        </p:nvSpPr>
        <p:spPr>
          <a:xfrm>
            <a:off x="1400" y="274875"/>
            <a:ext cx="88368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solidFill>
                  <a:schemeClr val="dk1"/>
                </a:solidFill>
              </a:rPr>
              <a:t>Example Activity: Banking Deserts</a:t>
            </a:r>
            <a:endParaRPr sz="36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 will use a variety of public demographic data and APIs to explain many real-world social phenomena. Utilize data from sources like the U.S. Census, Google Maps, and more to find insights on poverty, discrimination, and the impact of changing economies.</a:t>
            </a:r>
            <a:endParaRPr sz="18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b="1"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1346" name="Google Shape;1346;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7" name="Google Shape;1347;p10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Rise of Data</a:t>
            </a:r>
            <a:endParaRPr/>
          </a:p>
        </p:txBody>
      </p:sp>
      <p:sp>
        <p:nvSpPr>
          <p:cNvPr id="977" name="Google Shape;977;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0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Projects</a:t>
            </a:r>
            <a:endParaRPr/>
          </a:p>
        </p:txBody>
      </p:sp>
      <p:sp>
        <p:nvSpPr>
          <p:cNvPr id="1353" name="Google Shape;1353;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graphicFrame>
        <p:nvGraphicFramePr>
          <p:cNvPr id="1358" name="Google Shape;1358;p104"/>
          <p:cNvGraphicFramePr/>
          <p:nvPr/>
        </p:nvGraphicFramePr>
        <p:xfrm>
          <a:off x="390225" y="514242"/>
          <a:ext cx="3000000" cy="3000000"/>
        </p:xfrm>
        <a:graphic>
          <a:graphicData uri="http://schemas.openxmlformats.org/drawingml/2006/table">
            <a:tbl>
              <a:tblPr>
                <a:noFill/>
                <a:tableStyleId>{3C1FD548-D005-4E9F-9F06-92D5873CA7A7}</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59" name="Google Shape;1359;p104"/>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4"/>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4"/>
          <p:cNvSpPr/>
          <p:nvPr/>
        </p:nvSpPr>
        <p:spPr>
          <a:xfrm>
            <a:off x="927898" y="937300"/>
            <a:ext cx="10359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04"/>
          <p:cNvSpPr/>
          <p:nvPr/>
        </p:nvSpPr>
        <p:spPr>
          <a:xfrm>
            <a:off x="927898" y="1118253"/>
            <a:ext cx="1183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4"/>
          <p:cNvSpPr/>
          <p:nvPr/>
        </p:nvSpPr>
        <p:spPr>
          <a:xfrm>
            <a:off x="927898" y="1304896"/>
            <a:ext cx="1331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4"/>
          <p:cNvSpPr/>
          <p:nvPr/>
        </p:nvSpPr>
        <p:spPr>
          <a:xfrm>
            <a:off x="927898" y="1491540"/>
            <a:ext cx="1479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4"/>
          <p:cNvSpPr/>
          <p:nvPr/>
        </p:nvSpPr>
        <p:spPr>
          <a:xfrm>
            <a:off x="927898" y="1678183"/>
            <a:ext cx="1627500" cy="1155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4"/>
          <p:cNvSpPr/>
          <p:nvPr/>
        </p:nvSpPr>
        <p:spPr>
          <a:xfrm>
            <a:off x="927898" y="1864826"/>
            <a:ext cx="1775400" cy="1152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4"/>
          <p:cNvSpPr/>
          <p:nvPr/>
        </p:nvSpPr>
        <p:spPr>
          <a:xfrm>
            <a:off x="927898" y="2051470"/>
            <a:ext cx="1923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4"/>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4"/>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4"/>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4"/>
          <p:cNvSpPr/>
          <p:nvPr/>
        </p:nvSpPr>
        <p:spPr>
          <a:xfrm>
            <a:off x="925150" y="2799498"/>
            <a:ext cx="2515200" cy="1155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4"/>
          <p:cNvSpPr/>
          <p:nvPr/>
        </p:nvSpPr>
        <p:spPr>
          <a:xfrm>
            <a:off x="927898" y="2986141"/>
            <a:ext cx="26628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4"/>
          <p:cNvSpPr/>
          <p:nvPr/>
        </p:nvSpPr>
        <p:spPr>
          <a:xfrm>
            <a:off x="927898" y="3172785"/>
            <a:ext cx="28107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4"/>
          <p:cNvSpPr/>
          <p:nvPr/>
        </p:nvSpPr>
        <p:spPr>
          <a:xfrm>
            <a:off x="927898" y="3353737"/>
            <a:ext cx="2958900" cy="1155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75" name="Google Shape;1375;p104"/>
          <p:cNvSpPr/>
          <p:nvPr/>
        </p:nvSpPr>
        <p:spPr>
          <a:xfrm>
            <a:off x="927898" y="3540380"/>
            <a:ext cx="3106800" cy="1155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76" name="Google Shape;1376;p104"/>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77" name="Google Shape;1377;p104"/>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4"/>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4"/>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4"/>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4"/>
          <p:cNvSpPr/>
          <p:nvPr/>
        </p:nvSpPr>
        <p:spPr>
          <a:xfrm>
            <a:off x="927898" y="4660892"/>
            <a:ext cx="3994500" cy="1155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1B47"/>
              </a:solidFill>
            </a:endParaRPr>
          </a:p>
        </p:txBody>
      </p:sp>
      <p:sp>
        <p:nvSpPr>
          <p:cNvPr id="1382" name="Google Shape;1382;p104"/>
          <p:cNvSpPr/>
          <p:nvPr/>
        </p:nvSpPr>
        <p:spPr>
          <a:xfrm>
            <a:off x="927898" y="4843141"/>
            <a:ext cx="4142100" cy="1155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1B47"/>
              </a:solidFill>
            </a:endParaRPr>
          </a:p>
        </p:txBody>
      </p:sp>
      <p:sp>
        <p:nvSpPr>
          <p:cNvPr id="1383" name="Google Shape;1383;p104"/>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Projects</a:t>
            </a:r>
            <a:endParaRPr b="1" sz="1800">
              <a:latin typeface="Roboto"/>
              <a:ea typeface="Roboto"/>
              <a:cs typeface="Roboto"/>
              <a:sym typeface="Roboto"/>
            </a:endParaRPr>
          </a:p>
        </p:txBody>
      </p:sp>
      <p:sp>
        <p:nvSpPr>
          <p:cNvPr id="1384" name="Google Shape;1384;p104"/>
          <p:cNvSpPr/>
          <p:nvPr/>
        </p:nvSpPr>
        <p:spPr>
          <a:xfrm>
            <a:off x="2730800" y="1011663"/>
            <a:ext cx="2662800" cy="7020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1200">
                <a:latin typeface="Roboto"/>
                <a:ea typeface="Roboto"/>
                <a:cs typeface="Roboto"/>
                <a:sym typeface="Roboto"/>
              </a:rPr>
              <a:t>Project 1: </a:t>
            </a:r>
            <a:r>
              <a:rPr lang="en" sz="1200">
                <a:latin typeface="Roboto"/>
                <a:ea typeface="Roboto"/>
                <a:cs typeface="Roboto"/>
                <a:sym typeface="Roboto"/>
              </a:rPr>
              <a:t>Exploratory Data Analysis</a:t>
            </a:r>
            <a:endParaRPr sz="1200">
              <a:latin typeface="Roboto"/>
              <a:ea typeface="Roboto"/>
              <a:cs typeface="Roboto"/>
              <a:sym typeface="Roboto"/>
            </a:endParaRPr>
          </a:p>
        </p:txBody>
      </p:sp>
      <p:sp>
        <p:nvSpPr>
          <p:cNvPr id="1385" name="Google Shape;1385;p104"/>
          <p:cNvSpPr/>
          <p:nvPr/>
        </p:nvSpPr>
        <p:spPr>
          <a:xfrm>
            <a:off x="3590700" y="2036063"/>
            <a:ext cx="2662800" cy="7020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1200">
                <a:latin typeface="Roboto"/>
                <a:ea typeface="Roboto"/>
                <a:cs typeface="Roboto"/>
                <a:sym typeface="Roboto"/>
              </a:rPr>
              <a:t>Project 2: </a:t>
            </a:r>
            <a:r>
              <a:rPr lang="en" sz="1200">
                <a:latin typeface="Roboto"/>
                <a:ea typeface="Roboto"/>
                <a:cs typeface="Roboto"/>
                <a:sym typeface="Roboto"/>
              </a:rPr>
              <a:t>Extract, Transform &amp; Load</a:t>
            </a:r>
            <a:endParaRPr sz="1200">
              <a:latin typeface="Roboto"/>
              <a:ea typeface="Roboto"/>
              <a:cs typeface="Roboto"/>
              <a:sym typeface="Roboto"/>
            </a:endParaRPr>
          </a:p>
        </p:txBody>
      </p:sp>
      <p:sp>
        <p:nvSpPr>
          <p:cNvPr id="1386" name="Google Shape;1386;p104"/>
          <p:cNvSpPr/>
          <p:nvPr/>
        </p:nvSpPr>
        <p:spPr>
          <a:xfrm>
            <a:off x="4270400" y="2974863"/>
            <a:ext cx="2662800" cy="7020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1200">
                <a:latin typeface="Roboto"/>
                <a:ea typeface="Roboto"/>
                <a:cs typeface="Roboto"/>
                <a:sym typeface="Roboto"/>
              </a:rPr>
              <a:t>Project 3: </a:t>
            </a:r>
            <a:r>
              <a:rPr lang="en" sz="1200">
                <a:latin typeface="Roboto"/>
                <a:ea typeface="Roboto"/>
                <a:cs typeface="Roboto"/>
                <a:sym typeface="Roboto"/>
              </a:rPr>
              <a:t>Data Visualizations</a:t>
            </a:r>
            <a:endParaRPr sz="1200">
              <a:latin typeface="Roboto"/>
              <a:ea typeface="Roboto"/>
              <a:cs typeface="Roboto"/>
              <a:sym typeface="Roboto"/>
            </a:endParaRPr>
          </a:p>
        </p:txBody>
      </p:sp>
      <p:sp>
        <p:nvSpPr>
          <p:cNvPr id="1387" name="Google Shape;1387;p104"/>
          <p:cNvSpPr/>
          <p:nvPr/>
        </p:nvSpPr>
        <p:spPr>
          <a:xfrm>
            <a:off x="5203350" y="4052525"/>
            <a:ext cx="2662800" cy="7020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1200">
                <a:latin typeface="Roboto"/>
                <a:ea typeface="Roboto"/>
                <a:cs typeface="Roboto"/>
                <a:sym typeface="Roboto"/>
              </a:rPr>
              <a:t>Final Project</a:t>
            </a:r>
            <a:r>
              <a:rPr b="1" lang="en" sz="1200">
                <a:latin typeface="Roboto"/>
                <a:ea typeface="Roboto"/>
                <a:cs typeface="Roboto"/>
                <a:sym typeface="Roboto"/>
              </a:rPr>
              <a:t>: </a:t>
            </a:r>
            <a:r>
              <a:rPr lang="en" sz="1200">
                <a:latin typeface="Roboto"/>
                <a:ea typeface="Roboto"/>
                <a:cs typeface="Roboto"/>
                <a:sym typeface="Roboto"/>
              </a:rPr>
              <a:t>Machine Learning</a:t>
            </a:r>
            <a:endParaRPr sz="1200">
              <a:latin typeface="Roboto"/>
              <a:ea typeface="Roboto"/>
              <a:cs typeface="Roboto"/>
              <a:sym typeface="Roboto"/>
            </a:endParaRPr>
          </a:p>
        </p:txBody>
      </p:sp>
      <p:sp>
        <p:nvSpPr>
          <p:cNvPr id="1388" name="Google Shape;1388;p104"/>
          <p:cNvSpPr/>
          <p:nvPr/>
        </p:nvSpPr>
        <p:spPr>
          <a:xfrm rot="10800000">
            <a:off x="5050950" y="339025"/>
            <a:ext cx="3698100" cy="44556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4"/>
          <p:cNvSpPr txBox="1"/>
          <p:nvPr/>
        </p:nvSpPr>
        <p:spPr>
          <a:xfrm>
            <a:off x="5865100" y="750650"/>
            <a:ext cx="2662800" cy="1354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Roboto"/>
                <a:ea typeface="Roboto"/>
                <a:cs typeface="Roboto"/>
                <a:sym typeface="Roboto"/>
              </a:rPr>
              <a:t>Project Specialization Tracks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lang="en" sz="1200">
                <a:latin typeface="Roboto"/>
                <a:ea typeface="Roboto"/>
                <a:cs typeface="Roboto"/>
                <a:sym typeface="Roboto"/>
              </a:rPr>
              <a:t>Tackle each project with a specialized track!</a:t>
            </a:r>
            <a:endParaRPr sz="1200">
              <a:latin typeface="Roboto"/>
              <a:ea typeface="Roboto"/>
              <a:cs typeface="Roboto"/>
              <a:sym typeface="Roboto"/>
            </a:endParaRPr>
          </a:p>
          <a:p>
            <a:pPr indent="0" lvl="0" marL="0" rtl="0" algn="r">
              <a:spcBef>
                <a:spcPts val="0"/>
              </a:spcBef>
              <a:spcAft>
                <a:spcPts val="0"/>
              </a:spcAft>
              <a:buNone/>
            </a:pPr>
            <a:r>
              <a:t/>
            </a:r>
            <a:endParaRPr sz="1200">
              <a:latin typeface="Roboto"/>
              <a:ea typeface="Roboto"/>
              <a:cs typeface="Roboto"/>
              <a:sym typeface="Roboto"/>
            </a:endParaRPr>
          </a:p>
          <a:p>
            <a:pPr indent="0" lvl="0" marL="0" rtl="0" algn="r">
              <a:spcBef>
                <a:spcPts val="0"/>
              </a:spcBef>
              <a:spcAft>
                <a:spcPts val="0"/>
              </a:spcAft>
              <a:buNone/>
            </a:pPr>
            <a:r>
              <a:rPr b="1" lang="en" sz="1200">
                <a:latin typeface="Roboto"/>
                <a:ea typeface="Roboto"/>
                <a:cs typeface="Roboto"/>
                <a:sym typeface="Roboto"/>
              </a:rPr>
              <a:t>Choose your focus</a:t>
            </a:r>
            <a:r>
              <a:rPr b="1" lang="en" sz="1200">
                <a:latin typeface="Roboto"/>
                <a:ea typeface="Roboto"/>
                <a:cs typeface="Roboto"/>
                <a:sym typeface="Roboto"/>
              </a:rPr>
              <a:t>:</a:t>
            </a:r>
            <a:endParaRPr sz="1200">
              <a:latin typeface="Roboto"/>
              <a:ea typeface="Roboto"/>
              <a:cs typeface="Roboto"/>
              <a:sym typeface="Roboto"/>
            </a:endParaRPr>
          </a:p>
        </p:txBody>
      </p:sp>
      <p:sp>
        <p:nvSpPr>
          <p:cNvPr id="1390" name="Google Shape;1390;p104"/>
          <p:cNvSpPr txBox="1"/>
          <p:nvPr/>
        </p:nvSpPr>
        <p:spPr>
          <a:xfrm>
            <a:off x="7137875" y="2113700"/>
            <a:ext cx="14589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Finance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Healthcare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Custom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6" name="Google Shape;1396;p10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Helpful Tips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402" name="Google Shape;1402;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03" name="Google Shape;1403;p106"/>
          <p:cNvPicPr preferRelativeResize="0"/>
          <p:nvPr/>
        </p:nvPicPr>
        <p:blipFill>
          <a:blip r:embed="rId3">
            <a:alphaModFix/>
          </a:blip>
          <a:stretch>
            <a:fillRect/>
          </a:stretch>
        </p:blipFill>
        <p:spPr>
          <a:xfrm>
            <a:off x="0" y="0"/>
            <a:ext cx="9144005" cy="5143500"/>
          </a:xfrm>
          <a:prstGeom prst="rect">
            <a:avLst/>
          </a:prstGeom>
          <a:noFill/>
          <a:ln>
            <a:noFill/>
          </a:ln>
        </p:spPr>
      </p:pic>
      <p:sp>
        <p:nvSpPr>
          <p:cNvPr id="1404" name="Google Shape;1404;p106"/>
          <p:cNvSpPr txBox="1"/>
          <p:nvPr/>
        </p:nvSpPr>
        <p:spPr>
          <a:xfrm>
            <a:off x="409425" y="489350"/>
            <a:ext cx="3001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Embrace your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inner toddler.</a:t>
            </a:r>
            <a:endParaRPr sz="3000">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pic>
        <p:nvPicPr>
          <p:cNvPr id="1409" name="Google Shape;1409;p107"/>
          <p:cNvPicPr preferRelativeResize="0"/>
          <p:nvPr/>
        </p:nvPicPr>
        <p:blipFill rotWithShape="1">
          <a:blip r:embed="rId3">
            <a:alphaModFix/>
          </a:blip>
          <a:srcRect b="7870" l="0" r="0" t="7862"/>
          <a:stretch/>
        </p:blipFill>
        <p:spPr>
          <a:xfrm>
            <a:off x="209398" y="0"/>
            <a:ext cx="8740703" cy="4916649"/>
          </a:xfrm>
          <a:prstGeom prst="rect">
            <a:avLst/>
          </a:prstGeom>
          <a:noFill/>
          <a:ln>
            <a:noFill/>
          </a:ln>
        </p:spPr>
      </p:pic>
      <p:sp>
        <p:nvSpPr>
          <p:cNvPr id="1410" name="Google Shape;1410;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1" name="Google Shape;1411;p107"/>
          <p:cNvSpPr txBox="1"/>
          <p:nvPr/>
        </p:nvSpPr>
        <p:spPr>
          <a:xfrm>
            <a:off x="409425" y="489350"/>
            <a:ext cx="39837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Brace yourself for </a:t>
            </a:r>
            <a:r>
              <a:rPr b="1" lang="en" sz="3000">
                <a:solidFill>
                  <a:schemeClr val="dk1"/>
                </a:solidFill>
                <a:latin typeface="Roboto"/>
                <a:ea typeface="Roboto"/>
                <a:cs typeface="Roboto"/>
                <a:sym typeface="Roboto"/>
              </a:rPr>
              <a:t>doubt</a:t>
            </a:r>
            <a:r>
              <a:rPr lang="en" sz="3000">
                <a:solidFill>
                  <a:schemeClr val="dk1"/>
                </a:solidFill>
                <a:latin typeface="Roboto Light"/>
                <a:ea typeface="Roboto Light"/>
                <a:cs typeface="Roboto Light"/>
                <a:sym typeface="Roboto Light"/>
              </a:rPr>
              <a:t>, </a:t>
            </a:r>
            <a:r>
              <a:rPr b="1" lang="en" sz="3000">
                <a:solidFill>
                  <a:schemeClr val="dk1"/>
                </a:solidFill>
                <a:latin typeface="Roboto"/>
                <a:ea typeface="Roboto"/>
                <a:cs typeface="Roboto"/>
                <a:sym typeface="Roboto"/>
              </a:rPr>
              <a:t>challenge</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and </a:t>
            </a:r>
            <a:r>
              <a:rPr b="1" lang="en" sz="3000">
                <a:solidFill>
                  <a:schemeClr val="dk1"/>
                </a:solidFill>
                <a:latin typeface="Roboto"/>
                <a:ea typeface="Roboto"/>
                <a:cs typeface="Roboto"/>
                <a:sym typeface="Roboto"/>
              </a:rPr>
              <a:t>confusion.</a:t>
            </a:r>
            <a:endParaRPr b="1"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pic>
        <p:nvPicPr>
          <p:cNvPr id="1416" name="Google Shape;1416;p108"/>
          <p:cNvPicPr preferRelativeResize="0"/>
          <p:nvPr/>
        </p:nvPicPr>
        <p:blipFill>
          <a:blip r:embed="rId3">
            <a:alphaModFix/>
          </a:blip>
          <a:stretch>
            <a:fillRect/>
          </a:stretch>
        </p:blipFill>
        <p:spPr>
          <a:xfrm>
            <a:off x="0" y="0"/>
            <a:ext cx="9144000" cy="5143489"/>
          </a:xfrm>
          <a:prstGeom prst="rect">
            <a:avLst/>
          </a:prstGeom>
          <a:noFill/>
          <a:ln>
            <a:noFill/>
          </a:ln>
        </p:spPr>
      </p:pic>
      <p:sp>
        <p:nvSpPr>
          <p:cNvPr id="1417" name="Google Shape;1417;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8" name="Google Shape;1418;p108"/>
          <p:cNvSpPr txBox="1"/>
          <p:nvPr/>
        </p:nvSpPr>
        <p:spPr>
          <a:xfrm>
            <a:off x="300250" y="148300"/>
            <a:ext cx="797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There is no shortcut. </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You’ve got to </a:t>
            </a:r>
            <a:r>
              <a:rPr b="1" lang="en" sz="3000">
                <a:solidFill>
                  <a:schemeClr val="dk1"/>
                </a:solidFill>
                <a:latin typeface="Roboto"/>
                <a:ea typeface="Roboto"/>
                <a:cs typeface="Roboto"/>
                <a:sym typeface="Roboto"/>
              </a:rPr>
              <a:t>put in the hours!</a:t>
            </a:r>
            <a:endParaRPr b="1" sz="3000">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424" name="Google Shape;1424;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25" name="Google Shape;1425;p109"/>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26" name="Google Shape;1426;p109"/>
          <p:cNvSpPr txBox="1"/>
          <p:nvPr/>
        </p:nvSpPr>
        <p:spPr>
          <a:xfrm>
            <a:off x="382125" y="304000"/>
            <a:ext cx="5566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Form a community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with your classmates.</a:t>
            </a:r>
            <a:endParaRPr sz="3000">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pic>
        <p:nvPicPr>
          <p:cNvPr id="1431" name="Google Shape;1431;p110"/>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32" name="Google Shape;1432;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433" name="Google Shape;1433;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4" name="Google Shape;1434;p110"/>
          <p:cNvSpPr txBox="1"/>
          <p:nvPr/>
        </p:nvSpPr>
        <p:spPr>
          <a:xfrm>
            <a:off x="368475" y="366575"/>
            <a:ext cx="536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Enjoy the </a:t>
            </a:r>
            <a:r>
              <a:rPr b="1" lang="en" sz="3000">
                <a:solidFill>
                  <a:schemeClr val="dk1"/>
                </a:solidFill>
                <a:latin typeface="Roboto"/>
                <a:ea typeface="Roboto"/>
                <a:cs typeface="Roboto"/>
                <a:sym typeface="Roboto"/>
              </a:rPr>
              <a:t>novice experience </a:t>
            </a:r>
            <a:r>
              <a:rPr lang="en" sz="3000">
                <a:solidFill>
                  <a:schemeClr val="dk1"/>
                </a:solidFill>
                <a:latin typeface="Roboto Light"/>
                <a:ea typeface="Roboto Light"/>
                <a:cs typeface="Roboto Light"/>
                <a:sym typeface="Roboto Light"/>
              </a:rPr>
              <a:t>and expect a lot of </a:t>
            </a:r>
            <a:br>
              <a:rPr lang="en" sz="3000">
                <a:solidFill>
                  <a:schemeClr val="dk1"/>
                </a:solidFill>
                <a:latin typeface="Roboto Light"/>
                <a:ea typeface="Roboto Light"/>
                <a:cs typeface="Roboto Light"/>
                <a:sym typeface="Roboto Light"/>
              </a:rPr>
            </a:br>
            <a:r>
              <a:rPr b="1" lang="en" sz="3000">
                <a:solidFill>
                  <a:schemeClr val="dk1"/>
                </a:solidFill>
                <a:latin typeface="Roboto"/>
                <a:ea typeface="Roboto"/>
                <a:cs typeface="Roboto"/>
                <a:sym typeface="Roboto"/>
              </a:rPr>
              <a:t>lightbulb moments.</a:t>
            </a:r>
            <a:endParaRPr b="1" sz="3000">
              <a:solidFill>
                <a:srgbClr val="FFFFFF"/>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pic>
        <p:nvPicPr>
          <p:cNvPr id="1439" name="Google Shape;1439;p111"/>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1440" name="Google Shape;1440;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1" name="Google Shape;1441;p111"/>
          <p:cNvSpPr txBox="1"/>
          <p:nvPr/>
        </p:nvSpPr>
        <p:spPr>
          <a:xfrm>
            <a:off x="3711100" y="366550"/>
            <a:ext cx="58668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Celebrate your successes!</a:t>
            </a:r>
            <a:endParaRPr b="1" sz="3000">
              <a:solidFill>
                <a:srgbClr val="FFFFFF"/>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12"/>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solidFill>
                  <a:schemeClr val="dk1"/>
                </a:solidFill>
              </a:rPr>
              <a:t>Group Activity: </a:t>
            </a:r>
            <a:endParaRPr sz="3600">
              <a:solidFill>
                <a:schemeClr val="dk1"/>
              </a:solidFill>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Form groups of 3 or 4 people. Introduce yourself to your group. </a:t>
            </a:r>
            <a:endParaRPr sz="18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Get up from your seats and walk around. </a:t>
            </a:r>
            <a:endParaRPr sz="18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Don’t be shy! </a:t>
            </a:r>
            <a:endParaRPr sz="1800">
              <a:solidFill>
                <a:schemeClr val="dk1"/>
              </a:solidFill>
              <a:latin typeface="Roboto"/>
              <a:ea typeface="Roboto"/>
              <a:cs typeface="Roboto"/>
              <a:sym typeface="Roboto"/>
            </a:endParaRPr>
          </a:p>
          <a:p>
            <a:pPr indent="0" lvl="0" marL="0" rtl="0" algn="l">
              <a:spcBef>
                <a:spcPts val="800"/>
              </a:spcBef>
              <a:spcAft>
                <a:spcPts val="800"/>
              </a:spcAft>
              <a:buNone/>
            </a:pPr>
            <a:r>
              <a:t/>
            </a:r>
            <a:endParaRPr/>
          </a:p>
        </p:txBody>
      </p:sp>
      <p:sp>
        <p:nvSpPr>
          <p:cNvPr id="1447" name="Google Shape;1447;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8" name="Google Shape;1448;p11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3" name="Google Shape;983;p7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Why is data analytics such a </a:t>
            </a:r>
            <a:br>
              <a:rPr lang="en"/>
            </a:br>
            <a:r>
              <a:rPr lang="en"/>
              <a:t>hot skill these days?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14"/>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None/>
            </a:pPr>
            <a:r>
              <a:rPr lang="en" sz="3600">
                <a:solidFill>
                  <a:schemeClr val="dk1"/>
                </a:solidFill>
              </a:rPr>
              <a:t>Group Activity: The Great Debate</a:t>
            </a:r>
            <a:endParaRPr sz="3600">
              <a:solidFill>
                <a:schemeClr val="dk1"/>
              </a:solidFill>
            </a:endParaRPr>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Find the group you formed before the break.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Together, ponder the following question. </a:t>
            </a:r>
            <a:endParaRPr sz="1800">
              <a:solidFill>
                <a:schemeClr val="dk1"/>
              </a:solidFill>
              <a:latin typeface="Roboto"/>
              <a:ea typeface="Roboto"/>
              <a:cs typeface="Roboto"/>
              <a:sym typeface="Roboto"/>
            </a:endParaRPr>
          </a:p>
          <a:p>
            <a:pPr indent="0" lvl="0" marL="0" rtl="0" algn="l">
              <a:lnSpc>
                <a:spcPct val="115000"/>
              </a:lnSpc>
              <a:spcBef>
                <a:spcPts val="800"/>
              </a:spcBef>
              <a:spcAft>
                <a:spcPts val="800"/>
              </a:spcAft>
              <a:buNone/>
            </a:pPr>
            <a:r>
              <a:t/>
            </a:r>
            <a:endParaRPr/>
          </a:p>
        </p:txBody>
      </p:sp>
      <p:sp>
        <p:nvSpPr>
          <p:cNvPr id="1458" name="Google Shape;1458;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9" name="Google Shape;1459;p11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a:t>
            </a:r>
            <a:r>
              <a:rPr lang="en"/>
              <a:t>0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Activity: The Great Debate</a:t>
            </a:r>
            <a:endParaRPr/>
          </a:p>
        </p:txBody>
      </p:sp>
      <p:sp>
        <p:nvSpPr>
          <p:cNvPr id="1465" name="Google Shape;1465;p115"/>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latin typeface="Roboto Light"/>
                <a:ea typeface="Roboto Light"/>
                <a:cs typeface="Roboto Light"/>
                <a:sym typeface="Roboto Light"/>
              </a:rPr>
              <a:t>Which food do Americans prefer: </a:t>
            </a:r>
            <a:endParaRPr sz="3600">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466" name="Google Shape;1466;p115"/>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467" name="Google Shape;1467;p115"/>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468" name="Google Shape;1468;p115"/>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469" name="Google Shape;1469;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Group Activity: The Great Debate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475" name="Google Shape;1475;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With your group, develop a strategy for answering this question with as much confidence possible. Specifically, answer questions like: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800"/>
              </a:spcAft>
              <a:buClr>
                <a:schemeClr val="dk1"/>
              </a:buClr>
              <a:buSzPts val="1100"/>
              <a:buFont typeface="Arial"/>
              <a:buNone/>
            </a:pPr>
            <a:r>
              <a:rPr lang="en">
                <a:solidFill>
                  <a:schemeClr val="dk1"/>
                </a:solidFill>
              </a:rPr>
              <a:t>Assumptions:</a:t>
            </a:r>
            <a:endParaRPr>
              <a:solidFill>
                <a:schemeClr val="dk1"/>
              </a:solidFill>
            </a:endParaRPr>
          </a:p>
        </p:txBody>
      </p:sp>
      <p:sp>
        <p:nvSpPr>
          <p:cNvPr id="1476" name="Google Shape;1476;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7" name="Google Shape;1477;p116"/>
          <p:cNvSpPr/>
          <p:nvPr/>
        </p:nvSpPr>
        <p:spPr>
          <a:xfrm>
            <a:off x="1097730" y="1427600"/>
            <a:ext cx="7896000" cy="431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What data will you attempt to gather?</a:t>
            </a:r>
            <a:endParaRPr sz="1100">
              <a:solidFill>
                <a:srgbClr val="000000"/>
              </a:solidFill>
              <a:latin typeface="Roboto"/>
              <a:ea typeface="Roboto"/>
              <a:cs typeface="Roboto"/>
              <a:sym typeface="Roboto"/>
            </a:endParaRPr>
          </a:p>
        </p:txBody>
      </p:sp>
      <p:sp>
        <p:nvSpPr>
          <p:cNvPr id="1478" name="Google Shape;1478;p116"/>
          <p:cNvSpPr/>
          <p:nvPr/>
        </p:nvSpPr>
        <p:spPr>
          <a:xfrm>
            <a:off x="1087325" y="1914907"/>
            <a:ext cx="7896000" cy="431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What relationships will you be looking for?</a:t>
            </a:r>
            <a:endParaRPr sz="1100">
              <a:solidFill>
                <a:srgbClr val="000000"/>
              </a:solidFill>
              <a:latin typeface="Roboto"/>
              <a:ea typeface="Roboto"/>
              <a:cs typeface="Roboto"/>
              <a:sym typeface="Roboto"/>
            </a:endParaRPr>
          </a:p>
        </p:txBody>
      </p:sp>
      <p:sp>
        <p:nvSpPr>
          <p:cNvPr id="1479" name="Google Shape;1479;p116"/>
          <p:cNvSpPr/>
          <p:nvPr/>
        </p:nvSpPr>
        <p:spPr>
          <a:xfrm>
            <a:off x="1087325" y="2393899"/>
            <a:ext cx="7896000" cy="431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How will you ensure your answer is most likely “true”?</a:t>
            </a:r>
            <a:endParaRPr sz="1100">
              <a:solidFill>
                <a:srgbClr val="000000"/>
              </a:solidFill>
              <a:latin typeface="Roboto"/>
              <a:ea typeface="Roboto"/>
              <a:cs typeface="Roboto"/>
              <a:sym typeface="Roboto"/>
            </a:endParaRPr>
          </a:p>
        </p:txBody>
      </p:sp>
      <p:sp>
        <p:nvSpPr>
          <p:cNvPr id="1480" name="Google Shape;1480;p116"/>
          <p:cNvSpPr/>
          <p:nvPr/>
        </p:nvSpPr>
        <p:spPr>
          <a:xfrm>
            <a:off x="461527" y="1484605"/>
            <a:ext cx="516058" cy="175109"/>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481" name="Google Shape;1481;p116"/>
          <p:cNvSpPr/>
          <p:nvPr/>
        </p:nvSpPr>
        <p:spPr>
          <a:xfrm flipH="1" rot="10800000">
            <a:off x="461527" y="1677906"/>
            <a:ext cx="516058" cy="175109"/>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482" name="Google Shape;1482;p116"/>
          <p:cNvSpPr/>
          <p:nvPr/>
        </p:nvSpPr>
        <p:spPr>
          <a:xfrm>
            <a:off x="461527" y="1959855"/>
            <a:ext cx="516058" cy="175109"/>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483" name="Google Shape;1483;p116"/>
          <p:cNvSpPr/>
          <p:nvPr/>
        </p:nvSpPr>
        <p:spPr>
          <a:xfrm flipH="1" rot="10800000">
            <a:off x="461527" y="2153157"/>
            <a:ext cx="516058" cy="175109"/>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484" name="Google Shape;1484;p116"/>
          <p:cNvSpPr/>
          <p:nvPr/>
        </p:nvSpPr>
        <p:spPr>
          <a:xfrm>
            <a:off x="461527" y="2456589"/>
            <a:ext cx="516058" cy="175109"/>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485" name="Google Shape;1485;p116"/>
          <p:cNvSpPr/>
          <p:nvPr/>
        </p:nvSpPr>
        <p:spPr>
          <a:xfrm flipH="1" rot="10800000">
            <a:off x="461527" y="2649891"/>
            <a:ext cx="516058" cy="175109"/>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486" name="Google Shape;1486;p116"/>
          <p:cNvSpPr/>
          <p:nvPr/>
        </p:nvSpPr>
        <p:spPr>
          <a:xfrm>
            <a:off x="1096076" y="3360200"/>
            <a:ext cx="7906500" cy="431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latin typeface="Roboto"/>
                <a:ea typeface="Roboto"/>
                <a:cs typeface="Roboto"/>
                <a:sym typeface="Roboto"/>
              </a:rPr>
              <a:t>You are given 5 hours and a budget of $10 to accomplish this. </a:t>
            </a:r>
            <a:endParaRPr sz="1100">
              <a:solidFill>
                <a:srgbClr val="000000"/>
              </a:solidFill>
              <a:latin typeface="Roboto"/>
              <a:ea typeface="Roboto"/>
              <a:cs typeface="Roboto"/>
              <a:sym typeface="Roboto"/>
            </a:endParaRPr>
          </a:p>
        </p:txBody>
      </p:sp>
      <p:sp>
        <p:nvSpPr>
          <p:cNvPr id="1487" name="Google Shape;1487;p116"/>
          <p:cNvSpPr/>
          <p:nvPr/>
        </p:nvSpPr>
        <p:spPr>
          <a:xfrm>
            <a:off x="1087325" y="3847500"/>
            <a:ext cx="7906500" cy="431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Your answer will be tested by randomly selecting 9 Americans who will each be asked the question—with 0 qualifiers. </a:t>
            </a:r>
            <a:endParaRPr sz="1100">
              <a:latin typeface="Roboto"/>
              <a:ea typeface="Roboto"/>
              <a:cs typeface="Roboto"/>
              <a:sym typeface="Roboto"/>
            </a:endParaRPr>
          </a:p>
        </p:txBody>
      </p:sp>
      <p:sp>
        <p:nvSpPr>
          <p:cNvPr id="1488" name="Google Shape;1488;p116"/>
          <p:cNvSpPr/>
          <p:nvPr/>
        </p:nvSpPr>
        <p:spPr>
          <a:xfrm>
            <a:off x="1087325" y="4326500"/>
            <a:ext cx="7906500" cy="431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latin typeface="Roboto"/>
                <a:ea typeface="Roboto"/>
                <a:cs typeface="Roboto"/>
                <a:sym typeface="Roboto"/>
              </a:rPr>
              <a:t>You only have your team. </a:t>
            </a:r>
            <a:endParaRPr sz="1100">
              <a:solidFill>
                <a:srgbClr val="000000"/>
              </a:solidFill>
              <a:latin typeface="Roboto"/>
              <a:ea typeface="Roboto"/>
              <a:cs typeface="Roboto"/>
              <a:sym typeface="Roboto"/>
            </a:endParaRPr>
          </a:p>
        </p:txBody>
      </p:sp>
      <p:sp>
        <p:nvSpPr>
          <p:cNvPr id="1489" name="Google Shape;1489;p116"/>
          <p:cNvSpPr/>
          <p:nvPr/>
        </p:nvSpPr>
        <p:spPr>
          <a:xfrm>
            <a:off x="461527" y="3417205"/>
            <a:ext cx="516058" cy="175109"/>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490" name="Google Shape;1490;p116"/>
          <p:cNvSpPr/>
          <p:nvPr/>
        </p:nvSpPr>
        <p:spPr>
          <a:xfrm flipH="1" rot="10800000">
            <a:off x="461527" y="3610506"/>
            <a:ext cx="516058" cy="175109"/>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491" name="Google Shape;1491;p116"/>
          <p:cNvSpPr/>
          <p:nvPr/>
        </p:nvSpPr>
        <p:spPr>
          <a:xfrm>
            <a:off x="461527" y="3892455"/>
            <a:ext cx="516058" cy="175109"/>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492" name="Google Shape;1492;p116"/>
          <p:cNvSpPr/>
          <p:nvPr/>
        </p:nvSpPr>
        <p:spPr>
          <a:xfrm flipH="1" rot="10800000">
            <a:off x="461527" y="4085757"/>
            <a:ext cx="516058" cy="175109"/>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493" name="Google Shape;1493;p116"/>
          <p:cNvSpPr/>
          <p:nvPr/>
        </p:nvSpPr>
        <p:spPr>
          <a:xfrm>
            <a:off x="461527" y="4389189"/>
            <a:ext cx="516058" cy="175109"/>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494" name="Google Shape;1494;p116"/>
          <p:cNvSpPr/>
          <p:nvPr/>
        </p:nvSpPr>
        <p:spPr>
          <a:xfrm flipH="1" rot="10800000">
            <a:off x="461527" y="4582491"/>
            <a:ext cx="516058" cy="175109"/>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Great Debate (Analyzed)</a:t>
            </a:r>
            <a:endParaRPr/>
          </a:p>
        </p:txBody>
      </p:sp>
      <p:sp>
        <p:nvSpPr>
          <p:cNvPr id="1500" name="Google Shape;1500;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1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Step 1: Decompose the “Ask”</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506" name="Google Shape;1506;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12" name="Google Shape;1512;p119"/>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food do </a:t>
            </a:r>
            <a:r>
              <a:rPr b="1" lang="en" sz="3600">
                <a:highlight>
                  <a:srgbClr val="FFFF00"/>
                </a:highlight>
                <a:latin typeface="Roboto"/>
                <a:ea typeface="Roboto"/>
                <a:cs typeface="Roboto"/>
                <a:sym typeface="Roboto"/>
              </a:rPr>
              <a:t>Americans</a:t>
            </a:r>
            <a:r>
              <a:rPr lang="en" sz="3600">
                <a:latin typeface="Roboto Light"/>
                <a:ea typeface="Roboto Light"/>
                <a:cs typeface="Roboto Light"/>
                <a:sym typeface="Roboto Light"/>
              </a:rPr>
              <a:t> prefer: </a:t>
            </a:r>
            <a:endParaRPr sz="3600">
              <a:latin typeface="Roboto Light"/>
              <a:ea typeface="Roboto Light"/>
              <a:cs typeface="Roboto Light"/>
              <a:sym typeface="Roboto Light"/>
            </a:endParaRPr>
          </a:p>
          <a:p>
            <a:pPr indent="0" lvl="0" marL="0" rtl="0" algn="ctr">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13" name="Google Shape;1513;p119"/>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14" name="Google Shape;1514;p119"/>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15" name="Google Shape;1515;p119"/>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16" name="Google Shape;1516;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Decompose the “Ask”</a:t>
            </a:r>
            <a:endParaRPr/>
          </a:p>
        </p:txBody>
      </p:sp>
      <p:sp>
        <p:nvSpPr>
          <p:cNvPr id="1522" name="Google Shape;1522;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Which food do </a:t>
            </a:r>
            <a:r>
              <a:rPr b="1" lang="en" sz="2400">
                <a:solidFill>
                  <a:schemeClr val="dk1"/>
                </a:solidFill>
                <a:highlight>
                  <a:srgbClr val="FFFF00"/>
                </a:highlight>
              </a:rPr>
              <a:t>Americans</a:t>
            </a:r>
            <a:r>
              <a:rPr lang="en" sz="2400">
                <a:solidFill>
                  <a:schemeClr val="dk1"/>
                </a:solidFill>
                <a:latin typeface="Roboto Light"/>
                <a:ea typeface="Roboto Light"/>
                <a:cs typeface="Roboto Light"/>
                <a:sym typeface="Roboto Light"/>
              </a:rPr>
              <a:t> prefer: Italian or Mexican food?</a:t>
            </a:r>
            <a:endParaRPr/>
          </a:p>
        </p:txBody>
      </p:sp>
      <p:sp>
        <p:nvSpPr>
          <p:cNvPr id="1523" name="Google Shape;1523;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4" name="Google Shape;1524;p12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25" name="Google Shape;1525;p12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26" name="Google Shape;1526;p12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27" name="Google Shape;1527;p12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28" name="Google Shape;1528;p120"/>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Who exactly is an </a:t>
            </a:r>
            <a:r>
              <a:rPr b="1" lang="en" sz="1800">
                <a:solidFill>
                  <a:srgbClr val="000000"/>
                </a:solidFill>
                <a:latin typeface="Roboto"/>
                <a:ea typeface="Roboto"/>
                <a:cs typeface="Roboto"/>
                <a:sym typeface="Roboto"/>
              </a:rPr>
              <a:t>American</a:t>
            </a:r>
            <a:r>
              <a:rPr lang="en" sz="1800">
                <a:solidFill>
                  <a:srgbClr val="000000"/>
                </a:solidFill>
                <a:latin typeface="Roboto"/>
                <a:ea typeface="Roboto"/>
                <a:cs typeface="Roboto"/>
                <a:sym typeface="Roboto"/>
              </a:rPr>
              <a:t>?</a:t>
            </a:r>
            <a:endParaRPr sz="1800">
              <a:solidFill>
                <a:srgbClr val="000000"/>
              </a:solidFill>
              <a:latin typeface="Roboto"/>
              <a:ea typeface="Roboto"/>
              <a:cs typeface="Roboto"/>
              <a:sym typeface="Roboto"/>
            </a:endParaRPr>
          </a:p>
        </p:txBody>
      </p:sp>
      <p:sp>
        <p:nvSpPr>
          <p:cNvPr id="1529" name="Google Shape;1529;p120"/>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Roboto"/>
                <a:ea typeface="Roboto"/>
                <a:cs typeface="Roboto"/>
                <a:sym typeface="Roboto"/>
              </a:rPr>
              <a:t>Are </a:t>
            </a:r>
            <a:r>
              <a:rPr b="1" lang="en" sz="1800">
                <a:solidFill>
                  <a:srgbClr val="000000"/>
                </a:solidFill>
                <a:latin typeface="Roboto"/>
                <a:ea typeface="Roboto"/>
                <a:cs typeface="Roboto"/>
                <a:sym typeface="Roboto"/>
              </a:rPr>
              <a:t>Americans</a:t>
            </a:r>
            <a:r>
              <a:rPr lang="en" sz="1800">
                <a:solidFill>
                  <a:srgbClr val="000000"/>
                </a:solidFill>
                <a:latin typeface="Roboto"/>
                <a:ea typeface="Roboto"/>
                <a:cs typeface="Roboto"/>
                <a:sym typeface="Roboto"/>
              </a:rPr>
              <a:t> just homeowners? </a:t>
            </a:r>
            <a:endParaRPr>
              <a:latin typeface="Roboto"/>
              <a:ea typeface="Roboto"/>
              <a:cs typeface="Roboto"/>
              <a:sym typeface="Roboto"/>
            </a:endParaRPr>
          </a:p>
        </p:txBody>
      </p:sp>
      <p:sp>
        <p:nvSpPr>
          <p:cNvPr id="1530" name="Google Shape;1530;p120"/>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Do </a:t>
            </a:r>
            <a:r>
              <a:rPr b="1" lang="en" sz="1800">
                <a:solidFill>
                  <a:srgbClr val="000000"/>
                </a:solidFill>
                <a:latin typeface="Roboto"/>
                <a:ea typeface="Roboto"/>
                <a:cs typeface="Roboto"/>
                <a:sym typeface="Roboto"/>
              </a:rPr>
              <a:t>Americans</a:t>
            </a:r>
            <a:r>
              <a:rPr lang="en" sz="1800">
                <a:solidFill>
                  <a:srgbClr val="000000"/>
                </a:solidFill>
                <a:latin typeface="Roboto"/>
                <a:ea typeface="Roboto"/>
                <a:cs typeface="Roboto"/>
                <a:sym typeface="Roboto"/>
              </a:rPr>
              <a:t> just live in big cities?</a:t>
            </a:r>
            <a:endParaRPr sz="1800">
              <a:solidFill>
                <a:srgbClr val="000000"/>
              </a:solidFill>
              <a:latin typeface="Roboto"/>
              <a:ea typeface="Roboto"/>
              <a:cs typeface="Roboto"/>
              <a:sym typeface="Roboto"/>
            </a:endParaRPr>
          </a:p>
        </p:txBody>
      </p:sp>
      <p:sp>
        <p:nvSpPr>
          <p:cNvPr id="1531" name="Google Shape;1531;p120"/>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Are </a:t>
            </a:r>
            <a:r>
              <a:rPr b="1" lang="en" sz="1800">
                <a:solidFill>
                  <a:srgbClr val="000000"/>
                </a:solidFill>
                <a:latin typeface="Roboto"/>
                <a:ea typeface="Roboto"/>
                <a:cs typeface="Roboto"/>
                <a:sym typeface="Roboto"/>
              </a:rPr>
              <a:t>Americans</a:t>
            </a:r>
            <a:r>
              <a:rPr lang="en" sz="1800">
                <a:solidFill>
                  <a:srgbClr val="000000"/>
                </a:solidFill>
                <a:latin typeface="Roboto"/>
                <a:ea typeface="Roboto"/>
                <a:cs typeface="Roboto"/>
                <a:sym typeface="Roboto"/>
              </a:rPr>
              <a:t> just millennials? </a:t>
            </a:r>
            <a:endParaRPr sz="1800">
              <a:solidFill>
                <a:srgbClr val="000000"/>
              </a:solidFill>
              <a:latin typeface="Roboto"/>
              <a:ea typeface="Roboto"/>
              <a:cs typeface="Roboto"/>
              <a:sym typeface="Roboto"/>
            </a:endParaRPr>
          </a:p>
        </p:txBody>
      </p:sp>
      <p:sp>
        <p:nvSpPr>
          <p:cNvPr id="1532" name="Google Shape;1532;p12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33" name="Google Shape;1533;p12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34" name="Google Shape;1534;p12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35" name="Google Shape;1535;p12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1" name="Google Shape;1541;p121"/>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can we get a representative sample of Americans?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47" name="Google Shape;1547;p122"/>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t>
            </a:r>
            <a:r>
              <a:rPr lang="en" sz="3600">
                <a:latin typeface="Roboto Light"/>
                <a:ea typeface="Roboto Light"/>
                <a:cs typeface="Roboto Light"/>
                <a:sym typeface="Roboto Light"/>
              </a:rPr>
              <a:t>Americans</a:t>
            </a:r>
            <a:r>
              <a:rPr lang="en" sz="3600">
                <a:latin typeface="Roboto Light"/>
                <a:ea typeface="Roboto Light"/>
                <a:cs typeface="Roboto Light"/>
                <a:sym typeface="Roboto Light"/>
              </a:rPr>
              <a:t> </a:t>
            </a:r>
            <a:r>
              <a:rPr b="1" lang="en" sz="3600">
                <a:highlight>
                  <a:srgbClr val="FFFF00"/>
                </a:highlight>
                <a:latin typeface="Roboto"/>
                <a:ea typeface="Roboto"/>
                <a:cs typeface="Roboto"/>
                <a:sym typeface="Roboto"/>
              </a:rPr>
              <a:t>prefer</a:t>
            </a:r>
            <a:r>
              <a:rPr lang="en" sz="3600">
                <a:latin typeface="Roboto Light"/>
                <a:ea typeface="Roboto Light"/>
                <a:cs typeface="Roboto Light"/>
                <a:sym typeface="Roboto Light"/>
              </a:rPr>
              <a:t>: </a:t>
            </a:r>
            <a:endParaRPr sz="3600">
              <a:latin typeface="Roboto Light"/>
              <a:ea typeface="Roboto Light"/>
              <a:cs typeface="Roboto Light"/>
              <a:sym typeface="Roboto Light"/>
            </a:endParaRPr>
          </a:p>
          <a:p>
            <a:pPr indent="0" lvl="0" marL="0" rtl="0" algn="ctr">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48" name="Google Shape;1548;p122"/>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49" name="Google Shape;1549;p122"/>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50" name="Google Shape;1550;p122"/>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51" name="Google Shape;1551;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989" name="Google Shape;989;p78"/>
          <p:cNvPicPr preferRelativeResize="0"/>
          <p:nvPr/>
        </p:nvPicPr>
        <p:blipFill>
          <a:blip r:embed="rId3">
            <a:alphaModFix/>
          </a:blip>
          <a:stretch>
            <a:fillRect/>
          </a:stretch>
        </p:blipFill>
        <p:spPr>
          <a:xfrm>
            <a:off x="0" y="5"/>
            <a:ext cx="9130498" cy="5143500"/>
          </a:xfrm>
          <a:prstGeom prst="rect">
            <a:avLst/>
          </a:prstGeom>
          <a:noFill/>
          <a:ln>
            <a:noFill/>
          </a:ln>
        </p:spPr>
      </p:pic>
      <p:sp>
        <p:nvSpPr>
          <p:cNvPr id="990" name="Google Shape;990;p78"/>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Digitized</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Data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(Creation)</a:t>
            </a:r>
            <a:endParaRPr sz="3000">
              <a:solidFill>
                <a:schemeClr val="accent6"/>
              </a:solidFill>
              <a:latin typeface="Roboto"/>
              <a:ea typeface="Roboto"/>
              <a:cs typeface="Roboto"/>
              <a:sym typeface="Roboto"/>
            </a:endParaRPr>
          </a:p>
        </p:txBody>
      </p:sp>
      <p:sp>
        <p:nvSpPr>
          <p:cNvPr id="991" name="Google Shape;991;p78"/>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200">
                <a:solidFill>
                  <a:schemeClr val="accent6"/>
                </a:solidFill>
                <a:latin typeface="Roboto Thin"/>
                <a:ea typeface="Roboto Thin"/>
                <a:cs typeface="Roboto Thin"/>
                <a:sym typeface="Roboto Thin"/>
              </a:rPr>
              <a:t>1</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Decompose the “Ask”</a:t>
            </a:r>
            <a:endParaRPr/>
          </a:p>
        </p:txBody>
      </p:sp>
      <p:sp>
        <p:nvSpPr>
          <p:cNvPr id="1557" name="Google Shape;1557;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Which do Americans </a:t>
            </a:r>
            <a:r>
              <a:rPr b="1" lang="en" sz="2400">
                <a:solidFill>
                  <a:schemeClr val="dk1"/>
                </a:solidFill>
                <a:highlight>
                  <a:srgbClr val="FFFF00"/>
                </a:highlight>
              </a:rPr>
              <a:t>prefer</a:t>
            </a:r>
            <a:r>
              <a:rPr lang="en" sz="2400">
                <a:solidFill>
                  <a:schemeClr val="dk1"/>
                </a:solidFill>
                <a:latin typeface="Roboto Light"/>
                <a:ea typeface="Roboto Light"/>
                <a:cs typeface="Roboto Light"/>
                <a:sym typeface="Roboto Light"/>
              </a:rPr>
              <a:t>: Italian or Mexican food?</a:t>
            </a:r>
            <a:endParaRPr/>
          </a:p>
        </p:txBody>
      </p:sp>
      <p:sp>
        <p:nvSpPr>
          <p:cNvPr id="1558" name="Google Shape;1558;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59" name="Google Shape;1559;p12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60" name="Google Shape;1560;p12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61" name="Google Shape;1561;p12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62" name="Google Shape;1562;p12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63" name="Google Shape;1563;p123"/>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Roboto"/>
                <a:ea typeface="Roboto"/>
                <a:cs typeface="Roboto"/>
                <a:sym typeface="Roboto"/>
              </a:rPr>
              <a:t>How do we define “preference”?</a:t>
            </a:r>
            <a:endParaRPr sz="1700">
              <a:solidFill>
                <a:srgbClr val="000000"/>
              </a:solidFill>
              <a:latin typeface="Roboto"/>
              <a:ea typeface="Roboto"/>
              <a:cs typeface="Roboto"/>
              <a:sym typeface="Roboto"/>
            </a:endParaRPr>
          </a:p>
        </p:txBody>
      </p:sp>
      <p:sp>
        <p:nvSpPr>
          <p:cNvPr id="1564" name="Google Shape;1564;p123"/>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Roboto"/>
                <a:ea typeface="Roboto"/>
                <a:cs typeface="Roboto"/>
                <a:sym typeface="Roboto"/>
              </a:rPr>
              <a:t>Do people prefer the foods they eat most frequently? </a:t>
            </a:r>
            <a:endParaRPr sz="1700">
              <a:solidFill>
                <a:srgbClr val="000000"/>
              </a:solidFill>
              <a:latin typeface="Roboto"/>
              <a:ea typeface="Roboto"/>
              <a:cs typeface="Roboto"/>
              <a:sym typeface="Roboto"/>
            </a:endParaRPr>
          </a:p>
        </p:txBody>
      </p:sp>
      <p:sp>
        <p:nvSpPr>
          <p:cNvPr id="1565" name="Google Shape;1565;p123"/>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Roboto"/>
                <a:ea typeface="Roboto"/>
                <a:cs typeface="Roboto"/>
                <a:sym typeface="Roboto"/>
              </a:rPr>
              <a:t>Do people prefer the foods they wish they could eat if cost was not an issue?</a:t>
            </a:r>
            <a:endParaRPr sz="1700">
              <a:solidFill>
                <a:srgbClr val="000000"/>
              </a:solidFill>
              <a:latin typeface="Roboto"/>
              <a:ea typeface="Roboto"/>
              <a:cs typeface="Roboto"/>
              <a:sym typeface="Roboto"/>
            </a:endParaRPr>
          </a:p>
        </p:txBody>
      </p:sp>
      <p:sp>
        <p:nvSpPr>
          <p:cNvPr id="1566" name="Google Shape;1566;p123"/>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Roboto"/>
                <a:ea typeface="Roboto"/>
                <a:cs typeface="Roboto"/>
                <a:sym typeface="Roboto"/>
              </a:rPr>
              <a:t>How uniform is the preference? Is it regionalized? Is it different by demographic?</a:t>
            </a:r>
            <a:endParaRPr sz="1700">
              <a:solidFill>
                <a:srgbClr val="000000"/>
              </a:solidFill>
              <a:latin typeface="Roboto"/>
              <a:ea typeface="Roboto"/>
              <a:cs typeface="Roboto"/>
              <a:sym typeface="Roboto"/>
            </a:endParaRPr>
          </a:p>
        </p:txBody>
      </p:sp>
      <p:sp>
        <p:nvSpPr>
          <p:cNvPr id="1567" name="Google Shape;1567;p12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68" name="Google Shape;1568;p12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69" name="Google Shape;1569;p12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0" name="Google Shape;1570;p12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76" name="Google Shape;1576;p124"/>
          <p:cNvSpPr txBox="1"/>
          <p:nvPr>
            <p:ph type="title"/>
          </p:nvPr>
        </p:nvSpPr>
        <p:spPr>
          <a:xfrm>
            <a:off x="25" y="274800"/>
            <a:ext cx="7632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Inherently, preference is subjective. We are going to need to make it objective.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82" name="Google Shape;1582;p125"/>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Americans prefer</a:t>
            </a:r>
            <a:r>
              <a:rPr lang="en" sz="3600">
                <a:latin typeface="Roboto Light"/>
                <a:ea typeface="Roboto Light"/>
                <a:cs typeface="Roboto Light"/>
                <a:sym typeface="Roboto Light"/>
              </a:rPr>
              <a:t>: </a:t>
            </a:r>
            <a:endParaRPr sz="3600">
              <a:latin typeface="Roboto Light"/>
              <a:ea typeface="Roboto Light"/>
              <a:cs typeface="Roboto Light"/>
              <a:sym typeface="Roboto Light"/>
            </a:endParaRPr>
          </a:p>
          <a:p>
            <a:pPr indent="0" lvl="0" marL="0" rtl="0" algn="ctr">
              <a:spcBef>
                <a:spcPts val="0"/>
              </a:spcBef>
              <a:spcAft>
                <a:spcPts val="0"/>
              </a:spcAft>
              <a:buNone/>
            </a:pPr>
            <a:r>
              <a:rPr b="1" lang="en" sz="3600">
                <a:highlight>
                  <a:srgbClr val="FFFF00"/>
                </a:highlight>
                <a:latin typeface="Roboto"/>
                <a:ea typeface="Roboto"/>
                <a:cs typeface="Roboto"/>
                <a:sym typeface="Roboto"/>
              </a:rPr>
              <a:t>Italian or Mexican food</a:t>
            </a:r>
            <a:r>
              <a:rPr lang="en" sz="3600">
                <a:latin typeface="Roboto Light"/>
                <a:ea typeface="Roboto Light"/>
                <a:cs typeface="Roboto Light"/>
                <a:sym typeface="Roboto Light"/>
              </a:rPr>
              <a:t>?</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83" name="Google Shape;1583;p125"/>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84" name="Google Shape;1584;p125"/>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85" name="Google Shape;1585;p125"/>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86" name="Google Shape;1586;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2" name="Google Shape;1592;p126"/>
          <p:cNvSpPr txBox="1"/>
          <p:nvPr>
            <p:ph type="title"/>
          </p:nvPr>
        </p:nvSpPr>
        <p:spPr>
          <a:xfrm>
            <a:off x="25" y="274800"/>
            <a:ext cx="80994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Italian and Mexican are broad categories to pursue. We will have to narrow the scope.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8" name="Google Shape;1598;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Step 1: Decompose the “Ask”</a:t>
            </a:r>
            <a:endParaRPr/>
          </a:p>
          <a:p>
            <a:pPr indent="0" lvl="0" marL="0" rtl="0" algn="l">
              <a:spcBef>
                <a:spcPts val="0"/>
              </a:spcBef>
              <a:spcAft>
                <a:spcPts val="0"/>
              </a:spcAft>
              <a:buNone/>
            </a:pPr>
            <a:r>
              <a:t/>
            </a:r>
            <a:endParaRPr/>
          </a:p>
        </p:txBody>
      </p:sp>
      <p:sp>
        <p:nvSpPr>
          <p:cNvPr id="1599" name="Google Shape;1599;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food do Americans prefer: </a:t>
            </a:r>
            <a:r>
              <a:rPr b="1" lang="en" sz="2400">
                <a:solidFill>
                  <a:schemeClr val="dk1"/>
                </a:solidFill>
                <a:highlight>
                  <a:srgbClr val="FFFF00"/>
                </a:highlight>
              </a:rPr>
              <a:t>Italian or Mexican food</a:t>
            </a:r>
            <a:r>
              <a:rPr lang="en" sz="2400">
                <a:solidFill>
                  <a:schemeClr val="dk1"/>
                </a:solidFill>
                <a:latin typeface="Roboto Light"/>
                <a:ea typeface="Roboto Light"/>
                <a:cs typeface="Roboto Light"/>
                <a:sym typeface="Roboto Light"/>
              </a:rPr>
              <a:t>?</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600" name="Google Shape;1600;p127"/>
          <p:cNvSpPr/>
          <p:nvPr/>
        </p:nvSpPr>
        <p:spPr>
          <a:xfrm flipH="1">
            <a:off x="724275" y="2090175"/>
            <a:ext cx="2428500" cy="22431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solidFill>
                  <a:srgbClr val="043461"/>
                </a:solidFill>
                <a:latin typeface="Roboto"/>
                <a:ea typeface="Roboto"/>
                <a:cs typeface="Roboto"/>
                <a:sym typeface="Roboto"/>
              </a:rPr>
              <a:t>How do we categorize foods? Is pizza Italian? Is Taco Bell Mexican?</a:t>
            </a:r>
            <a:endParaRPr sz="1600">
              <a:solidFill>
                <a:srgbClr val="043461"/>
              </a:solidFill>
              <a:latin typeface="Roboto"/>
              <a:ea typeface="Roboto"/>
              <a:cs typeface="Roboto"/>
              <a:sym typeface="Roboto"/>
            </a:endParaRPr>
          </a:p>
        </p:txBody>
      </p:sp>
      <p:grpSp>
        <p:nvGrpSpPr>
          <p:cNvPr id="1601" name="Google Shape;1601;p127"/>
          <p:cNvGrpSpPr/>
          <p:nvPr/>
        </p:nvGrpSpPr>
        <p:grpSpPr>
          <a:xfrm>
            <a:off x="457181" y="1497503"/>
            <a:ext cx="533372" cy="533480"/>
            <a:chOff x="457200" y="1378813"/>
            <a:chExt cx="695400" cy="695450"/>
          </a:xfrm>
        </p:grpSpPr>
        <p:sp>
          <p:nvSpPr>
            <p:cNvPr id="1602" name="Google Shape;1602;p12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603" name="Google Shape;1603;p127"/>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127"/>
          <p:cNvGrpSpPr/>
          <p:nvPr/>
        </p:nvGrpSpPr>
        <p:grpSpPr>
          <a:xfrm>
            <a:off x="3228956" y="1497503"/>
            <a:ext cx="533372" cy="533480"/>
            <a:chOff x="457200" y="1378813"/>
            <a:chExt cx="695400" cy="695450"/>
          </a:xfrm>
        </p:grpSpPr>
        <p:sp>
          <p:nvSpPr>
            <p:cNvPr id="1605" name="Google Shape;1605;p1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06" name="Google Shape;1606;p127"/>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607" name="Google Shape;1607;p127"/>
          <p:cNvSpPr/>
          <p:nvPr/>
        </p:nvSpPr>
        <p:spPr>
          <a:xfrm flipH="1">
            <a:off x="3496050" y="2090175"/>
            <a:ext cx="2428500" cy="22431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solidFill>
                  <a:srgbClr val="043461"/>
                </a:solidFill>
                <a:latin typeface="Roboto"/>
                <a:ea typeface="Roboto"/>
                <a:cs typeface="Roboto"/>
                <a:sym typeface="Roboto"/>
              </a:rPr>
              <a:t>How do we categorize food? Does making pasta at home constitute Italian? Or are we just talking about restaurants? </a:t>
            </a:r>
            <a:endParaRPr sz="1600">
              <a:solidFill>
                <a:srgbClr val="043461"/>
              </a:solidFill>
              <a:latin typeface="Roboto"/>
              <a:ea typeface="Roboto"/>
              <a:cs typeface="Roboto"/>
              <a:sym typeface="Roboto"/>
            </a:endParaRPr>
          </a:p>
        </p:txBody>
      </p:sp>
      <p:grpSp>
        <p:nvGrpSpPr>
          <p:cNvPr id="1608" name="Google Shape;1608;p127"/>
          <p:cNvGrpSpPr/>
          <p:nvPr/>
        </p:nvGrpSpPr>
        <p:grpSpPr>
          <a:xfrm>
            <a:off x="6134081" y="1498253"/>
            <a:ext cx="533372" cy="533480"/>
            <a:chOff x="457200" y="1378813"/>
            <a:chExt cx="695400" cy="695450"/>
          </a:xfrm>
        </p:grpSpPr>
        <p:sp>
          <p:nvSpPr>
            <p:cNvPr id="1609" name="Google Shape;1609;p127"/>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610" name="Google Shape;1610;p12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611" name="Google Shape;1611;p127"/>
          <p:cNvSpPr/>
          <p:nvPr/>
        </p:nvSpPr>
        <p:spPr>
          <a:xfrm flipH="1">
            <a:off x="6401175" y="2090925"/>
            <a:ext cx="2428500" cy="22431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Are we just talking about “best experiences”? </a:t>
            </a:r>
            <a:br>
              <a:rPr lang="en" sz="1600">
                <a:solidFill>
                  <a:srgbClr val="043461"/>
                </a:solidFill>
                <a:latin typeface="Roboto"/>
                <a:ea typeface="Roboto"/>
                <a:cs typeface="Roboto"/>
                <a:sym typeface="Roboto"/>
              </a:rPr>
            </a:br>
            <a:r>
              <a:rPr lang="en" sz="1600">
                <a:solidFill>
                  <a:srgbClr val="043461"/>
                </a:solidFill>
                <a:latin typeface="Roboto"/>
                <a:ea typeface="Roboto"/>
                <a:cs typeface="Roboto"/>
                <a:sym typeface="Roboto"/>
              </a:rPr>
              <a:t>Or are we including poorer versions of these foods? </a:t>
            </a:r>
            <a:endParaRPr sz="1600">
              <a:solidFill>
                <a:srgbClr val="04346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rgbClr val="043461"/>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600">
              <a:solidFill>
                <a:srgbClr val="04346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2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2: Identify Data Sources</a:t>
            </a:r>
            <a:endParaRPr/>
          </a:p>
        </p:txBody>
      </p:sp>
      <p:sp>
        <p:nvSpPr>
          <p:cNvPr id="1617" name="Google Shape;1617;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Step 2: Identify Data Sources</a:t>
            </a:r>
            <a:endParaRPr/>
          </a:p>
          <a:p>
            <a:pPr indent="0" lvl="0" marL="0" rtl="0" algn="l">
              <a:spcBef>
                <a:spcPts val="0"/>
              </a:spcBef>
              <a:spcAft>
                <a:spcPts val="0"/>
              </a:spcAft>
              <a:buNone/>
            </a:pPr>
            <a:r>
              <a:t/>
            </a:r>
            <a:endParaRPr/>
          </a:p>
        </p:txBody>
      </p:sp>
      <p:sp>
        <p:nvSpPr>
          <p:cNvPr id="1623" name="Google Shape;1623;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Why poll an audience when there are already enormous databases of information about Americans’ food preferences—readily available online?</a:t>
            </a:r>
            <a:endParaRPr/>
          </a:p>
        </p:txBody>
      </p:sp>
      <p:sp>
        <p:nvSpPr>
          <p:cNvPr id="1624" name="Google Shape;1624;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25" name="Google Shape;1625;p129"/>
          <p:cNvPicPr preferRelativeResize="0"/>
          <p:nvPr/>
        </p:nvPicPr>
        <p:blipFill>
          <a:blip r:embed="rId3">
            <a:alphaModFix/>
          </a:blip>
          <a:stretch>
            <a:fillRect/>
          </a:stretch>
        </p:blipFill>
        <p:spPr>
          <a:xfrm>
            <a:off x="458025" y="1857763"/>
            <a:ext cx="2743201" cy="768096"/>
          </a:xfrm>
          <a:prstGeom prst="rect">
            <a:avLst/>
          </a:prstGeom>
          <a:noFill/>
          <a:ln>
            <a:noFill/>
          </a:ln>
        </p:spPr>
      </p:pic>
      <p:pic>
        <p:nvPicPr>
          <p:cNvPr id="1626" name="Google Shape;1626;p129"/>
          <p:cNvPicPr preferRelativeResize="0"/>
          <p:nvPr/>
        </p:nvPicPr>
        <p:blipFill>
          <a:blip r:embed="rId4">
            <a:alphaModFix/>
          </a:blip>
          <a:stretch>
            <a:fillRect/>
          </a:stretch>
        </p:blipFill>
        <p:spPr>
          <a:xfrm>
            <a:off x="4485851" y="1698063"/>
            <a:ext cx="1188720" cy="1188720"/>
          </a:xfrm>
          <a:prstGeom prst="rect">
            <a:avLst/>
          </a:prstGeom>
          <a:noFill/>
          <a:ln>
            <a:noFill/>
          </a:ln>
        </p:spPr>
      </p:pic>
      <p:pic>
        <p:nvPicPr>
          <p:cNvPr id="1627" name="Google Shape;1627;p129"/>
          <p:cNvPicPr preferRelativeResize="0"/>
          <p:nvPr/>
        </p:nvPicPr>
        <p:blipFill>
          <a:blip r:embed="rId5">
            <a:alphaModFix/>
          </a:blip>
          <a:stretch>
            <a:fillRect/>
          </a:stretch>
        </p:blipFill>
        <p:spPr>
          <a:xfrm>
            <a:off x="564176" y="3179450"/>
            <a:ext cx="1188721" cy="1188721"/>
          </a:xfrm>
          <a:prstGeom prst="rect">
            <a:avLst/>
          </a:prstGeom>
          <a:noFill/>
          <a:ln>
            <a:noFill/>
          </a:ln>
        </p:spPr>
      </p:pic>
      <p:pic>
        <p:nvPicPr>
          <p:cNvPr id="1628" name="Google Shape;1628;p129"/>
          <p:cNvPicPr preferRelativeResize="0"/>
          <p:nvPr/>
        </p:nvPicPr>
        <p:blipFill>
          <a:blip r:embed="rId6">
            <a:alphaModFix/>
          </a:blip>
          <a:stretch>
            <a:fillRect/>
          </a:stretch>
        </p:blipFill>
        <p:spPr>
          <a:xfrm>
            <a:off x="1960800" y="3179450"/>
            <a:ext cx="1188720" cy="1188720"/>
          </a:xfrm>
          <a:prstGeom prst="rect">
            <a:avLst/>
          </a:prstGeom>
          <a:noFill/>
          <a:ln>
            <a:noFill/>
          </a:ln>
        </p:spPr>
      </p:pic>
      <p:pic>
        <p:nvPicPr>
          <p:cNvPr id="1629" name="Google Shape;1629;p129"/>
          <p:cNvPicPr preferRelativeResize="0"/>
          <p:nvPr/>
        </p:nvPicPr>
        <p:blipFill>
          <a:blip r:embed="rId7">
            <a:alphaModFix/>
          </a:blip>
          <a:stretch>
            <a:fillRect/>
          </a:stretch>
        </p:blipFill>
        <p:spPr>
          <a:xfrm>
            <a:off x="3384626" y="3196450"/>
            <a:ext cx="1188721" cy="1188721"/>
          </a:xfrm>
          <a:prstGeom prst="rect">
            <a:avLst/>
          </a:prstGeom>
          <a:noFill/>
          <a:ln>
            <a:noFill/>
          </a:ln>
        </p:spPr>
      </p:pic>
      <p:pic>
        <p:nvPicPr>
          <p:cNvPr id="1630" name="Google Shape;1630;p129"/>
          <p:cNvPicPr preferRelativeResize="0"/>
          <p:nvPr/>
        </p:nvPicPr>
        <p:blipFill>
          <a:blip r:embed="rId8">
            <a:alphaModFix/>
          </a:blip>
          <a:stretch>
            <a:fillRect/>
          </a:stretch>
        </p:blipFill>
        <p:spPr>
          <a:xfrm>
            <a:off x="3264025" y="1698063"/>
            <a:ext cx="1188720" cy="1188720"/>
          </a:xfrm>
          <a:prstGeom prst="rect">
            <a:avLst/>
          </a:prstGeom>
          <a:noFill/>
          <a:ln>
            <a:noFill/>
          </a:ln>
        </p:spPr>
      </p:pic>
      <p:pic>
        <p:nvPicPr>
          <p:cNvPr id="1631" name="Google Shape;1631;p129"/>
          <p:cNvPicPr preferRelativeResize="0"/>
          <p:nvPr/>
        </p:nvPicPr>
        <p:blipFill>
          <a:blip r:embed="rId9">
            <a:alphaModFix/>
          </a:blip>
          <a:stretch>
            <a:fillRect/>
          </a:stretch>
        </p:blipFill>
        <p:spPr>
          <a:xfrm>
            <a:off x="4838550" y="2962925"/>
            <a:ext cx="3575957" cy="822960"/>
          </a:xfrm>
          <a:prstGeom prst="rect">
            <a:avLst/>
          </a:prstGeom>
          <a:noFill/>
          <a:ln>
            <a:noFill/>
          </a:ln>
        </p:spPr>
      </p:pic>
      <p:pic>
        <p:nvPicPr>
          <p:cNvPr id="1632" name="Google Shape;1632;p129"/>
          <p:cNvPicPr preferRelativeResize="0"/>
          <p:nvPr/>
        </p:nvPicPr>
        <p:blipFill>
          <a:blip r:embed="rId10">
            <a:alphaModFix/>
          </a:blip>
          <a:stretch>
            <a:fillRect/>
          </a:stretch>
        </p:blipFill>
        <p:spPr>
          <a:xfrm>
            <a:off x="4902200" y="3862058"/>
            <a:ext cx="3255544" cy="768096"/>
          </a:xfrm>
          <a:prstGeom prst="rect">
            <a:avLst/>
          </a:prstGeom>
          <a:noFill/>
          <a:ln>
            <a:noFill/>
          </a:ln>
        </p:spPr>
      </p:pic>
      <p:pic>
        <p:nvPicPr>
          <p:cNvPr id="1633" name="Google Shape;1633;p129"/>
          <p:cNvPicPr preferRelativeResize="0"/>
          <p:nvPr/>
        </p:nvPicPr>
        <p:blipFill>
          <a:blip r:embed="rId11">
            <a:alphaModFix/>
          </a:blip>
          <a:stretch>
            <a:fillRect/>
          </a:stretch>
        </p:blipFill>
        <p:spPr>
          <a:xfrm>
            <a:off x="5816600" y="1879926"/>
            <a:ext cx="3251201" cy="73152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2: Identify Data Sources</a:t>
            </a:r>
            <a:endParaRPr/>
          </a:p>
        </p:txBody>
      </p:sp>
      <p:sp>
        <p:nvSpPr>
          <p:cNvPr id="1639" name="Google Shape;1639;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www.yelp.com</a:t>
            </a:r>
            <a:endParaRPr/>
          </a:p>
        </p:txBody>
      </p:sp>
      <p:sp>
        <p:nvSpPr>
          <p:cNvPr id="1640" name="Google Shape;1640;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 everyday consumers, we are </a:t>
            </a:r>
            <a:r>
              <a:rPr b="1" lang="en">
                <a:highlight>
                  <a:srgbClr val="FFFF00"/>
                </a:highlight>
              </a:rPr>
              <a:t>regularly</a:t>
            </a:r>
            <a:r>
              <a:rPr lang="en"/>
              <a:t> getting a pulse of everyday American food preferences to inform our own decisions. Perhaps we can make use of the same approach. </a:t>
            </a:r>
            <a:endParaRPr/>
          </a:p>
        </p:txBody>
      </p:sp>
      <p:pic>
        <p:nvPicPr>
          <p:cNvPr id="1641" name="Google Shape;1641;p130"/>
          <p:cNvPicPr preferRelativeResize="0"/>
          <p:nvPr/>
        </p:nvPicPr>
        <p:blipFill>
          <a:blip r:embed="rId3">
            <a:alphaModFix/>
          </a:blip>
          <a:stretch>
            <a:fillRect/>
          </a:stretch>
        </p:blipFill>
        <p:spPr>
          <a:xfrm>
            <a:off x="487750" y="1727800"/>
            <a:ext cx="6035974" cy="2981775"/>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2a: Identify Data Sources</a:t>
            </a:r>
            <a:endParaRPr/>
          </a:p>
        </p:txBody>
      </p:sp>
      <p:sp>
        <p:nvSpPr>
          <p:cNvPr id="1647" name="Google Shape;1647;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www.yelp.com</a:t>
            </a:r>
            <a:endParaRPr/>
          </a:p>
        </p:txBody>
      </p:sp>
      <p:sp>
        <p:nvSpPr>
          <p:cNvPr id="1648" name="Google Shape;1648;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a:t>
            </a:r>
            <a:r>
              <a:rPr lang="en"/>
              <a:t>eb services like Yelp provide an almost-encyclopedic amount of information about the eating preferences of Americans. </a:t>
            </a:r>
            <a:endParaRPr/>
          </a:p>
        </p:txBody>
      </p:sp>
      <p:pic>
        <p:nvPicPr>
          <p:cNvPr id="1649" name="Google Shape;1649;p131"/>
          <p:cNvPicPr preferRelativeResize="0"/>
          <p:nvPr/>
        </p:nvPicPr>
        <p:blipFill>
          <a:blip r:embed="rId3">
            <a:alphaModFix/>
          </a:blip>
          <a:stretch>
            <a:fillRect/>
          </a:stretch>
        </p:blipFill>
        <p:spPr>
          <a:xfrm>
            <a:off x="492525" y="1458825"/>
            <a:ext cx="5683124" cy="3250750"/>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3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Define Strategy and Metrics</a:t>
            </a:r>
            <a:endParaRPr/>
          </a:p>
        </p:txBody>
      </p:sp>
      <p:sp>
        <p:nvSpPr>
          <p:cNvPr id="1655" name="Google Shape;1655;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id="996" name="Google Shape;996;p79"/>
          <p:cNvPicPr preferRelativeResize="0"/>
          <p:nvPr/>
        </p:nvPicPr>
        <p:blipFill rotWithShape="1">
          <a:blip r:embed="rId3">
            <a:alphaModFix/>
          </a:blip>
          <a:srcRect b="0" l="69" r="79" t="0"/>
          <a:stretch/>
        </p:blipFill>
        <p:spPr>
          <a:xfrm>
            <a:off x="0" y="0"/>
            <a:ext cx="9130498" cy="5143503"/>
          </a:xfrm>
          <a:prstGeom prst="rect">
            <a:avLst/>
          </a:prstGeom>
          <a:noFill/>
          <a:ln>
            <a:noFill/>
          </a:ln>
        </p:spPr>
      </p:pic>
      <p:sp>
        <p:nvSpPr>
          <p:cNvPr id="997" name="Google Shape;997;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998" name="Google Shape;998;p79"/>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Analytic Tools </a:t>
            </a:r>
            <a:r>
              <a:rPr lang="en" sz="3000">
                <a:solidFill>
                  <a:schemeClr val="accent6"/>
                </a:solidFill>
                <a:latin typeface="Roboto"/>
                <a:ea typeface="Roboto"/>
                <a:cs typeface="Roboto"/>
                <a:sym typeface="Roboto"/>
              </a:rPr>
              <a:t>(Synthesis)</a:t>
            </a:r>
            <a:endParaRPr sz="3000">
              <a:solidFill>
                <a:schemeClr val="accent6"/>
              </a:solidFill>
              <a:latin typeface="Roboto"/>
              <a:ea typeface="Roboto"/>
              <a:cs typeface="Roboto"/>
              <a:sym typeface="Roboto"/>
            </a:endParaRPr>
          </a:p>
        </p:txBody>
      </p:sp>
      <p:sp>
        <p:nvSpPr>
          <p:cNvPr id="999" name="Google Shape;999;p79"/>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6"/>
                </a:solidFill>
                <a:latin typeface="Roboto Thin"/>
                <a:ea typeface="Roboto Thin"/>
                <a:cs typeface="Roboto Thin"/>
                <a:sym typeface="Roboto Thin"/>
              </a:rPr>
              <a:t>2</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Step 3: Define Strategy and Metrics</a:t>
            </a:r>
            <a:endParaRPr/>
          </a:p>
          <a:p>
            <a:pPr indent="0" lvl="0" marL="0" rtl="0" algn="l">
              <a:spcBef>
                <a:spcPts val="0"/>
              </a:spcBef>
              <a:spcAft>
                <a:spcPts val="0"/>
              </a:spcAft>
              <a:buNone/>
            </a:pPr>
            <a:r>
              <a:t/>
            </a:r>
            <a:endParaRPr/>
          </a:p>
        </p:txBody>
      </p:sp>
      <p:sp>
        <p:nvSpPr>
          <p:cNvPr id="1661" name="Google Shape;1661;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2" name="Google Shape;1662;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we created a blueprint for what we’re targeting:</a:t>
            </a:r>
            <a:endParaRPr>
              <a:solidFill>
                <a:schemeClr val="dk1"/>
              </a:solidFill>
            </a:endParaRPr>
          </a:p>
          <a:p>
            <a:pPr indent="0" lvl="0" marL="0" rtl="0" algn="l">
              <a:spcBef>
                <a:spcPts val="0"/>
              </a:spcBef>
              <a:spcAft>
                <a:spcPts val="0"/>
              </a:spcAft>
              <a:buNone/>
            </a:pPr>
            <a:r>
              <a:t/>
            </a:r>
            <a:endParaRPr/>
          </a:p>
        </p:txBody>
      </p:sp>
      <p:graphicFrame>
        <p:nvGraphicFramePr>
          <p:cNvPr id="1663" name="Google Shape;1663;p133"/>
          <p:cNvGraphicFramePr/>
          <p:nvPr/>
        </p:nvGraphicFramePr>
        <p:xfrm>
          <a:off x="476075" y="1309925"/>
          <a:ext cx="3000000" cy="3000000"/>
        </p:xfrm>
        <a:graphic>
          <a:graphicData uri="http://schemas.openxmlformats.org/drawingml/2006/table">
            <a:tbl>
              <a:tblPr>
                <a:noFill/>
                <a:tableStyleId>{3C1FD548-D005-4E9F-9F06-92D5873CA7A7}</a:tableStyleId>
              </a:tblPr>
              <a:tblGrid>
                <a:gridCol w="2212400"/>
                <a:gridCol w="6096125"/>
              </a:tblGrid>
              <a:tr h="966200">
                <a:tc>
                  <a:txBody>
                    <a:bodyPr/>
                    <a:lstStyle/>
                    <a:p>
                      <a:pPr indent="0" lvl="0" marL="0" rtl="0" algn="r">
                        <a:lnSpc>
                          <a:spcPct val="115000"/>
                        </a:lnSpc>
                        <a:spcBef>
                          <a:spcPts val="0"/>
                        </a:spcBef>
                        <a:spcAft>
                          <a:spcPts val="0"/>
                        </a:spcAft>
                        <a:buNone/>
                      </a:pPr>
                      <a:r>
                        <a:rPr b="1" lang="en" sz="1500">
                          <a:solidFill>
                            <a:srgbClr val="FFFFFF"/>
                          </a:solidFill>
                          <a:latin typeface="Roboto"/>
                          <a:ea typeface="Roboto"/>
                          <a:cs typeface="Roboto"/>
                          <a:sym typeface="Roboto"/>
                        </a:rPr>
                        <a:t>Americans</a:t>
                      </a:r>
                      <a:endParaRPr b="1" sz="15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186690" lvl="0" marL="320040" rtl="0" algn="l">
                        <a:lnSpc>
                          <a:spcPct val="115000"/>
                        </a:lnSpc>
                        <a:spcBef>
                          <a:spcPts val="0"/>
                        </a:spcBef>
                        <a:spcAft>
                          <a:spcPts val="0"/>
                        </a:spcAft>
                        <a:buClr>
                          <a:srgbClr val="043461"/>
                        </a:buClr>
                        <a:buSzPts val="1500"/>
                        <a:buFont typeface="Roboto"/>
                        <a:buChar char="●"/>
                      </a:pPr>
                      <a:r>
                        <a:rPr lang="en" sz="1500">
                          <a:solidFill>
                            <a:srgbClr val="043461"/>
                          </a:solidFill>
                          <a:latin typeface="Roboto"/>
                          <a:ea typeface="Roboto"/>
                          <a:cs typeface="Roboto"/>
                          <a:sym typeface="Roboto"/>
                        </a:rPr>
                        <a:t>Ideally, we need thousands of records from Americans in hundreds of cities. (Large samples)</a:t>
                      </a:r>
                      <a:endParaRPr sz="1500">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966200">
                <a:tc>
                  <a:txBody>
                    <a:bodyPr/>
                    <a:lstStyle/>
                    <a:p>
                      <a:pPr indent="0" lvl="0" marL="0" rtl="0" algn="r">
                        <a:lnSpc>
                          <a:spcPct val="115000"/>
                        </a:lnSpc>
                        <a:spcBef>
                          <a:spcPts val="0"/>
                        </a:spcBef>
                        <a:spcAft>
                          <a:spcPts val="0"/>
                        </a:spcAft>
                        <a:buNone/>
                      </a:pPr>
                      <a:r>
                        <a:rPr b="1" lang="en" sz="1500">
                          <a:solidFill>
                            <a:srgbClr val="FFFFFF"/>
                          </a:solidFill>
                          <a:latin typeface="Roboto"/>
                          <a:ea typeface="Roboto"/>
                          <a:cs typeface="Roboto"/>
                          <a:sym typeface="Roboto"/>
                        </a:rPr>
                        <a:t>Preference</a:t>
                      </a:r>
                      <a:endParaRPr b="1" sz="15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07BF3"/>
                    </a:solidFill>
                  </a:tcPr>
                </a:tc>
                <a:tc>
                  <a:txBody>
                    <a:bodyPr/>
                    <a:lstStyle/>
                    <a:p>
                      <a:pPr indent="-186690" lvl="0" marL="320040" rtl="0" algn="l">
                        <a:lnSpc>
                          <a:spcPct val="115000"/>
                        </a:lnSpc>
                        <a:spcBef>
                          <a:spcPts val="0"/>
                        </a:spcBef>
                        <a:spcAft>
                          <a:spcPts val="0"/>
                        </a:spcAft>
                        <a:buClr>
                          <a:srgbClr val="043461"/>
                        </a:buClr>
                        <a:buSzPts val="1500"/>
                        <a:buFont typeface="Roboto"/>
                        <a:buChar char="●"/>
                      </a:pPr>
                      <a:r>
                        <a:rPr lang="en" sz="1500">
                          <a:solidFill>
                            <a:srgbClr val="043461"/>
                          </a:solidFill>
                          <a:latin typeface="Roboto"/>
                          <a:ea typeface="Roboto"/>
                          <a:cs typeface="Roboto"/>
                          <a:sym typeface="Roboto"/>
                        </a:rPr>
                        <a:t>Number of Yelp reviews (More = Preference)</a:t>
                      </a:r>
                      <a:endParaRPr sz="1500">
                        <a:solidFill>
                          <a:srgbClr val="043461"/>
                        </a:solidFill>
                        <a:latin typeface="Roboto"/>
                        <a:ea typeface="Roboto"/>
                        <a:cs typeface="Roboto"/>
                        <a:sym typeface="Roboto"/>
                      </a:endParaRPr>
                    </a:p>
                    <a:p>
                      <a:pPr indent="-186690" lvl="0" marL="320040" rtl="0" algn="l">
                        <a:lnSpc>
                          <a:spcPct val="115000"/>
                        </a:lnSpc>
                        <a:spcBef>
                          <a:spcPts val="0"/>
                        </a:spcBef>
                        <a:spcAft>
                          <a:spcPts val="0"/>
                        </a:spcAft>
                        <a:buClr>
                          <a:srgbClr val="043461"/>
                        </a:buClr>
                        <a:buSzPts val="1500"/>
                        <a:buFont typeface="Roboto"/>
                        <a:buChar char="●"/>
                      </a:pPr>
                      <a:r>
                        <a:rPr lang="en" sz="1500">
                          <a:solidFill>
                            <a:srgbClr val="043461"/>
                          </a:solidFill>
                          <a:latin typeface="Roboto"/>
                          <a:ea typeface="Roboto"/>
                          <a:cs typeface="Roboto"/>
                          <a:sym typeface="Roboto"/>
                        </a:rPr>
                        <a:t>Average aggregated ratings  (Higher = Preference)</a:t>
                      </a:r>
                      <a:endParaRPr sz="1500">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2F5F9"/>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930475">
                <a:tc>
                  <a:txBody>
                    <a:bodyPr/>
                    <a:lstStyle/>
                    <a:p>
                      <a:pPr indent="0" lvl="0" marL="0" rtl="0" algn="r">
                        <a:lnSpc>
                          <a:spcPct val="115000"/>
                        </a:lnSpc>
                        <a:spcBef>
                          <a:spcPts val="0"/>
                        </a:spcBef>
                        <a:spcAft>
                          <a:spcPts val="0"/>
                        </a:spcAft>
                        <a:buNone/>
                      </a:pPr>
                      <a:r>
                        <a:rPr b="1" lang="en" sz="1500">
                          <a:solidFill>
                            <a:srgbClr val="043461"/>
                          </a:solidFill>
                          <a:latin typeface="Roboto"/>
                          <a:ea typeface="Roboto"/>
                          <a:cs typeface="Roboto"/>
                          <a:sym typeface="Roboto"/>
                        </a:rPr>
                        <a:t>Italian and </a:t>
                      </a:r>
                      <a:br>
                        <a:rPr b="1" lang="en" sz="1500">
                          <a:solidFill>
                            <a:srgbClr val="043461"/>
                          </a:solidFill>
                          <a:latin typeface="Roboto"/>
                          <a:ea typeface="Roboto"/>
                          <a:cs typeface="Roboto"/>
                          <a:sym typeface="Roboto"/>
                        </a:rPr>
                      </a:br>
                      <a:r>
                        <a:rPr b="1" lang="en" sz="1500">
                          <a:solidFill>
                            <a:srgbClr val="043461"/>
                          </a:solidFill>
                          <a:latin typeface="Roboto"/>
                          <a:ea typeface="Roboto"/>
                          <a:cs typeface="Roboto"/>
                          <a:sym typeface="Roboto"/>
                        </a:rPr>
                        <a:t>Mexican Food</a:t>
                      </a:r>
                      <a:endParaRPr b="1" sz="1500">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186690" lvl="0" marL="320040" rtl="0" algn="l">
                        <a:lnSpc>
                          <a:spcPct val="115000"/>
                        </a:lnSpc>
                        <a:spcBef>
                          <a:spcPts val="0"/>
                        </a:spcBef>
                        <a:spcAft>
                          <a:spcPts val="0"/>
                        </a:spcAft>
                        <a:buClr>
                          <a:srgbClr val="043461"/>
                        </a:buClr>
                        <a:buSzPts val="1500"/>
                        <a:buFont typeface="Roboto"/>
                        <a:buChar char="●"/>
                      </a:pPr>
                      <a:r>
                        <a:rPr lang="en" sz="1500">
                          <a:solidFill>
                            <a:srgbClr val="043461"/>
                          </a:solidFill>
                          <a:latin typeface="Roboto"/>
                          <a:ea typeface="Roboto"/>
                          <a:cs typeface="Roboto"/>
                          <a:sym typeface="Roboto"/>
                        </a:rPr>
                        <a:t>Top-20 Italian restaurants and top-20 Mexican </a:t>
                      </a:r>
                      <a:br>
                        <a:rPr lang="en" sz="1500">
                          <a:solidFill>
                            <a:srgbClr val="043461"/>
                          </a:solidFill>
                          <a:latin typeface="Roboto"/>
                          <a:ea typeface="Roboto"/>
                          <a:cs typeface="Roboto"/>
                          <a:sym typeface="Roboto"/>
                        </a:rPr>
                      </a:br>
                      <a:r>
                        <a:rPr lang="en" sz="1500">
                          <a:solidFill>
                            <a:srgbClr val="043461"/>
                          </a:solidFill>
                          <a:latin typeface="Roboto"/>
                          <a:ea typeface="Roboto"/>
                          <a:cs typeface="Roboto"/>
                          <a:sym typeface="Roboto"/>
                        </a:rPr>
                        <a:t>restaurants in every city</a:t>
                      </a:r>
                      <a:endParaRPr sz="1500">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Step 3: Define Strategy and Metrics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69" name="Google Shape;1669;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pic>
        <p:nvPicPr>
          <p:cNvPr id="1670" name="Google Shape;1670;p134"/>
          <p:cNvPicPr preferRelativeResize="0"/>
          <p:nvPr/>
        </p:nvPicPr>
        <p:blipFill>
          <a:blip r:embed="rId3">
            <a:alphaModFix/>
          </a:blip>
          <a:stretch>
            <a:fillRect/>
          </a:stretch>
        </p:blipFill>
        <p:spPr>
          <a:xfrm>
            <a:off x="2086600" y="937136"/>
            <a:ext cx="4571999" cy="3698520"/>
          </a:xfrm>
          <a:prstGeom prst="rect">
            <a:avLst/>
          </a:prstGeom>
          <a:noFill/>
          <a:ln cap="flat" cmpd="sng" w="9525">
            <a:solidFill>
              <a:srgbClr val="28C8E5"/>
            </a:solidFill>
            <a:prstDash val="solid"/>
            <a:round/>
            <a:headEnd len="sm" w="sm" type="none"/>
            <a:tailEnd len="sm" w="sm" type="none"/>
          </a:ln>
        </p:spPr>
      </p:pic>
      <p:sp>
        <p:nvSpPr>
          <p:cNvPr id="1671" name="Google Shape;1671;p134"/>
          <p:cNvSpPr/>
          <p:nvPr/>
        </p:nvSpPr>
        <p:spPr>
          <a:xfrm>
            <a:off x="1282025" y="1480500"/>
            <a:ext cx="938700" cy="2514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34"/>
          <p:cNvSpPr txBox="1"/>
          <p:nvPr/>
        </p:nvSpPr>
        <p:spPr>
          <a:xfrm>
            <a:off x="211843" y="2126850"/>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Review Count</a:t>
            </a:r>
            <a:endParaRPr b="1">
              <a:latin typeface="Roboto"/>
              <a:ea typeface="Roboto"/>
              <a:cs typeface="Roboto"/>
              <a:sym typeface="Roboto"/>
            </a:endParaRPr>
          </a:p>
        </p:txBody>
      </p:sp>
      <p:sp>
        <p:nvSpPr>
          <p:cNvPr id="1673" name="Google Shape;1673;p134"/>
          <p:cNvSpPr/>
          <p:nvPr/>
        </p:nvSpPr>
        <p:spPr>
          <a:xfrm>
            <a:off x="1006100" y="3463600"/>
            <a:ext cx="22158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34"/>
          <p:cNvSpPr txBox="1"/>
          <p:nvPr/>
        </p:nvSpPr>
        <p:spPr>
          <a:xfrm>
            <a:off x="211843" y="3374500"/>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Rating</a:t>
            </a:r>
            <a:endParaRPr b="1">
              <a:latin typeface="Roboto"/>
              <a:ea typeface="Roboto"/>
              <a:cs typeface="Roboto"/>
              <a:sym typeface="Roboto"/>
            </a:endParaRPr>
          </a:p>
        </p:txBody>
      </p:sp>
      <p:sp>
        <p:nvSpPr>
          <p:cNvPr id="1675" name="Google Shape;1675;p134"/>
          <p:cNvSpPr txBox="1"/>
          <p:nvPr/>
        </p:nvSpPr>
        <p:spPr>
          <a:xfrm>
            <a:off x="6873093" y="2759725"/>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Locations</a:t>
            </a:r>
            <a:endParaRPr b="1">
              <a:latin typeface="Roboto"/>
              <a:ea typeface="Roboto"/>
              <a:cs typeface="Roboto"/>
              <a:sym typeface="Roboto"/>
            </a:endParaRPr>
          </a:p>
        </p:txBody>
      </p:sp>
      <p:sp>
        <p:nvSpPr>
          <p:cNvPr id="1676" name="Google Shape;1676;p134"/>
          <p:cNvSpPr/>
          <p:nvPr/>
        </p:nvSpPr>
        <p:spPr>
          <a:xfrm flipH="1">
            <a:off x="6210450" y="2827463"/>
            <a:ext cx="717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4"/>
          <p:cNvSpPr/>
          <p:nvPr/>
        </p:nvSpPr>
        <p:spPr>
          <a:xfrm>
            <a:off x="1625475" y="2188400"/>
            <a:ext cx="2088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34"/>
          <p:cNvSpPr txBox="1"/>
          <p:nvPr/>
        </p:nvSpPr>
        <p:spPr>
          <a:xfrm>
            <a:off x="263048" y="1389250"/>
            <a:ext cx="12693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Food Type</a:t>
            </a:r>
            <a:endParaRPr b="1">
              <a:latin typeface="Roboto"/>
              <a:ea typeface="Roboto"/>
              <a:cs typeface="Roboto"/>
              <a:sym typeface="Roboto"/>
            </a:endParaRPr>
          </a:p>
        </p:txBody>
      </p:sp>
      <p:sp>
        <p:nvSpPr>
          <p:cNvPr id="1679" name="Google Shape;1679;p134"/>
          <p:cNvSpPr txBox="1"/>
          <p:nvPr/>
        </p:nvSpPr>
        <p:spPr>
          <a:xfrm>
            <a:off x="7016152" y="1630900"/>
            <a:ext cx="15930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Lots of Data!</a:t>
            </a:r>
            <a:endParaRPr b="1" sz="1800">
              <a:latin typeface="Roboto"/>
              <a:ea typeface="Roboto"/>
              <a:cs typeface="Roboto"/>
              <a:sym typeface="Roboto"/>
            </a:endParaRPr>
          </a:p>
        </p:txBody>
      </p:sp>
      <p:pic>
        <p:nvPicPr>
          <p:cNvPr id="1680" name="Google Shape;1680;p134"/>
          <p:cNvPicPr preferRelativeResize="0"/>
          <p:nvPr/>
        </p:nvPicPr>
        <p:blipFill>
          <a:blip r:embed="rId4">
            <a:alphaModFix/>
          </a:blip>
          <a:stretch>
            <a:fillRect/>
          </a:stretch>
        </p:blipFill>
        <p:spPr>
          <a:xfrm>
            <a:off x="7315200" y="839638"/>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Step 3: Define Strategy and Metrics</a:t>
            </a:r>
            <a:endParaRPr/>
          </a:p>
          <a:p>
            <a:pPr indent="0" lvl="0" marL="0" rtl="0" algn="l">
              <a:spcBef>
                <a:spcPts val="0"/>
              </a:spcBef>
              <a:spcAft>
                <a:spcPts val="0"/>
              </a:spcAft>
              <a:buNone/>
            </a:pPr>
            <a:r>
              <a:t/>
            </a:r>
            <a:endParaRPr/>
          </a:p>
        </p:txBody>
      </p:sp>
      <p:sp>
        <p:nvSpPr>
          <p:cNvPr id="1686" name="Google Shape;1686;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Repeat this analysis for as many cities as possible.</a:t>
            </a:r>
            <a:endParaRPr/>
          </a:p>
        </p:txBody>
      </p:sp>
      <p:sp>
        <p:nvSpPr>
          <p:cNvPr id="1687" name="Google Shape;1687;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688" name="Google Shape;1688;p135"/>
          <p:cNvGraphicFramePr/>
          <p:nvPr/>
        </p:nvGraphicFramePr>
        <p:xfrm>
          <a:off x="471250" y="1339400"/>
          <a:ext cx="3000000" cy="3000000"/>
        </p:xfrm>
        <a:graphic>
          <a:graphicData uri="http://schemas.openxmlformats.org/drawingml/2006/table">
            <a:tbl>
              <a:tblPr>
                <a:noFill/>
                <a:tableStyleId>{3C1FD548-D005-4E9F-9F06-92D5873CA7A7}</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New York, NY</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689" name="Google Shape;1689;p135"/>
          <p:cNvSpPr txBox="1"/>
          <p:nvPr/>
        </p:nvSpPr>
        <p:spPr>
          <a:xfrm>
            <a:off x="1278825" y="1978225"/>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690" name="Google Shape;1690;p135"/>
          <p:cNvGraphicFramePr/>
          <p:nvPr/>
        </p:nvGraphicFramePr>
        <p:xfrm>
          <a:off x="2648575" y="1335024"/>
          <a:ext cx="3000000" cy="3000000"/>
        </p:xfrm>
        <a:graphic>
          <a:graphicData uri="http://schemas.openxmlformats.org/drawingml/2006/table">
            <a:tbl>
              <a:tblPr>
                <a:noFill/>
                <a:tableStyleId>{3C1FD548-D005-4E9F-9F06-92D5873CA7A7}</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Tucson, AZ</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691" name="Google Shape;1691;p135"/>
          <p:cNvSpPr txBox="1"/>
          <p:nvPr/>
        </p:nvSpPr>
        <p:spPr>
          <a:xfrm>
            <a:off x="3456150"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692" name="Google Shape;1692;p135"/>
          <p:cNvGraphicFramePr/>
          <p:nvPr/>
        </p:nvGraphicFramePr>
        <p:xfrm>
          <a:off x="4825900" y="1335024"/>
          <a:ext cx="3000000" cy="3000000"/>
        </p:xfrm>
        <a:graphic>
          <a:graphicData uri="http://schemas.openxmlformats.org/drawingml/2006/table">
            <a:tbl>
              <a:tblPr>
                <a:noFill/>
                <a:tableStyleId>{3C1FD548-D005-4E9F-9F06-92D5873CA7A7}</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Washington, D.C.</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693" name="Google Shape;1693;p135"/>
          <p:cNvSpPr txBox="1"/>
          <p:nvPr/>
        </p:nvSpPr>
        <p:spPr>
          <a:xfrm>
            <a:off x="5633475"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694" name="Google Shape;1694;p135"/>
          <p:cNvGraphicFramePr/>
          <p:nvPr/>
        </p:nvGraphicFramePr>
        <p:xfrm>
          <a:off x="475488" y="2854475"/>
          <a:ext cx="3000000" cy="3000000"/>
        </p:xfrm>
        <a:graphic>
          <a:graphicData uri="http://schemas.openxmlformats.org/drawingml/2006/table">
            <a:tbl>
              <a:tblPr>
                <a:noFill/>
                <a:tableStyleId>{3C1FD548-D005-4E9F-9F06-92D5873CA7A7}</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Omaha, NE</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695" name="Google Shape;1695;p135"/>
          <p:cNvSpPr txBox="1"/>
          <p:nvPr/>
        </p:nvSpPr>
        <p:spPr>
          <a:xfrm>
            <a:off x="1280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696" name="Google Shape;1696;p135"/>
          <p:cNvGraphicFramePr/>
          <p:nvPr/>
        </p:nvGraphicFramePr>
        <p:xfrm>
          <a:off x="2648563" y="2852928"/>
          <a:ext cx="3000000" cy="3000000"/>
        </p:xfrm>
        <a:graphic>
          <a:graphicData uri="http://schemas.openxmlformats.org/drawingml/2006/table">
            <a:tbl>
              <a:tblPr>
                <a:noFill/>
                <a:tableStyleId>{3C1FD548-D005-4E9F-9F06-92D5873CA7A7}</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San Diego, CA</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697" name="Google Shape;1697;p135"/>
          <p:cNvSpPr txBox="1"/>
          <p:nvPr/>
        </p:nvSpPr>
        <p:spPr>
          <a:xfrm>
            <a:off x="3456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698" name="Google Shape;1698;p135"/>
          <p:cNvGraphicFramePr/>
          <p:nvPr/>
        </p:nvGraphicFramePr>
        <p:xfrm>
          <a:off x="4828032" y="2852928"/>
          <a:ext cx="3000000" cy="3000000"/>
        </p:xfrm>
        <a:graphic>
          <a:graphicData uri="http://schemas.openxmlformats.org/drawingml/2006/table">
            <a:tbl>
              <a:tblPr>
                <a:noFill/>
                <a:tableStyleId>{3C1FD548-D005-4E9F-9F06-92D5873CA7A7}</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Atlanta, GA</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699" name="Google Shape;1699;p135"/>
          <p:cNvSpPr txBox="1"/>
          <p:nvPr/>
        </p:nvSpPr>
        <p:spPr>
          <a:xfrm>
            <a:off x="5632160" y="348386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36"/>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4: Build Data Retrieval Plan</a:t>
            </a:r>
            <a:endParaRPr/>
          </a:p>
        </p:txBody>
      </p:sp>
      <p:sp>
        <p:nvSpPr>
          <p:cNvPr id="1705" name="Google Shape;1705;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4: Build Data Retrieval Plan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1" name="Google Shape;1711;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12" name="Google Shape;1712;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3000"/>
              </a:lnSpc>
              <a:spcBef>
                <a:spcPts val="0"/>
              </a:spcBef>
              <a:spcAft>
                <a:spcPts val="0"/>
              </a:spcAft>
              <a:buClr>
                <a:schemeClr val="dk1"/>
              </a:buClr>
              <a:buSzPts val="1100"/>
              <a:buFont typeface="Arial"/>
              <a:buNone/>
            </a:pPr>
            <a:r>
              <a:rPr lang="en">
                <a:solidFill>
                  <a:schemeClr val="dk1"/>
                </a:solidFill>
              </a:rPr>
              <a:t>We could retrieve this data by </a:t>
            </a:r>
            <a:r>
              <a:rPr lang="en">
                <a:solidFill>
                  <a:schemeClr val="dk1"/>
                </a:solidFill>
              </a:rPr>
              <a:t>brute force,</a:t>
            </a:r>
            <a:r>
              <a:rPr lang="en">
                <a:solidFill>
                  <a:schemeClr val="dk1"/>
                </a:solidFill>
              </a:rPr>
              <a:t> but it would be:</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Extremely time-consuming</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Skewed by our city familiarity</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Labor intensive</a:t>
            </a:r>
            <a:endParaRPr>
              <a:solidFill>
                <a:schemeClr val="dk1"/>
              </a:solidFill>
            </a:endParaRPr>
          </a:p>
          <a:p>
            <a:pPr indent="0" lvl="0" marL="0" rtl="0" algn="l">
              <a:spcBef>
                <a:spcPts val="400"/>
              </a:spcBef>
              <a:spcAft>
                <a:spcPts val="0"/>
              </a:spcAft>
              <a:buNone/>
            </a:pPr>
            <a:r>
              <a:t/>
            </a:r>
            <a:endParaRPr/>
          </a:p>
        </p:txBody>
      </p:sp>
      <p:pic>
        <p:nvPicPr>
          <p:cNvPr id="1713" name="Google Shape;1713;p137"/>
          <p:cNvPicPr preferRelativeResize="0"/>
          <p:nvPr/>
        </p:nvPicPr>
        <p:blipFill>
          <a:blip r:embed="rId3">
            <a:alphaModFix/>
          </a:blip>
          <a:stretch>
            <a:fillRect/>
          </a:stretch>
        </p:blipFill>
        <p:spPr>
          <a:xfrm>
            <a:off x="514925" y="2348250"/>
            <a:ext cx="7315199" cy="559798"/>
          </a:xfrm>
          <a:prstGeom prst="rect">
            <a:avLst/>
          </a:prstGeom>
          <a:noFill/>
          <a:ln>
            <a:noFill/>
          </a:ln>
        </p:spPr>
      </p:pic>
      <p:pic>
        <p:nvPicPr>
          <p:cNvPr id="1714" name="Google Shape;1714;p137"/>
          <p:cNvPicPr preferRelativeResize="0"/>
          <p:nvPr/>
        </p:nvPicPr>
        <p:blipFill>
          <a:blip r:embed="rId3">
            <a:alphaModFix/>
          </a:blip>
          <a:stretch>
            <a:fillRect/>
          </a:stretch>
        </p:blipFill>
        <p:spPr>
          <a:xfrm>
            <a:off x="514925" y="2996500"/>
            <a:ext cx="7315199" cy="559798"/>
          </a:xfrm>
          <a:prstGeom prst="rect">
            <a:avLst/>
          </a:prstGeom>
          <a:noFill/>
          <a:ln>
            <a:noFill/>
          </a:ln>
        </p:spPr>
      </p:pic>
      <p:pic>
        <p:nvPicPr>
          <p:cNvPr id="1715" name="Google Shape;1715;p137"/>
          <p:cNvPicPr preferRelativeResize="0"/>
          <p:nvPr/>
        </p:nvPicPr>
        <p:blipFill>
          <a:blip r:embed="rId3">
            <a:alphaModFix/>
          </a:blip>
          <a:stretch>
            <a:fillRect/>
          </a:stretch>
        </p:blipFill>
        <p:spPr>
          <a:xfrm>
            <a:off x="514925" y="3644750"/>
            <a:ext cx="7315199" cy="559798"/>
          </a:xfrm>
          <a:prstGeom prst="rect">
            <a:avLst/>
          </a:prstGeom>
          <a:noFill/>
          <a:ln>
            <a:noFill/>
          </a:ln>
        </p:spPr>
      </p:pic>
      <p:sp>
        <p:nvSpPr>
          <p:cNvPr id="1716" name="Google Shape;1716;p137"/>
          <p:cNvSpPr txBox="1"/>
          <p:nvPr/>
        </p:nvSpPr>
        <p:spPr>
          <a:xfrm>
            <a:off x="1899893" y="24285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17" name="Google Shape;1717;p137"/>
          <p:cNvSpPr txBox="1"/>
          <p:nvPr/>
        </p:nvSpPr>
        <p:spPr>
          <a:xfrm>
            <a:off x="1901952" y="30939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18" name="Google Shape;1718;p137"/>
          <p:cNvSpPr txBox="1"/>
          <p:nvPr/>
        </p:nvSpPr>
        <p:spPr>
          <a:xfrm>
            <a:off x="1901952" y="3716813"/>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19" name="Google Shape;1719;p137"/>
          <p:cNvSpPr txBox="1"/>
          <p:nvPr/>
        </p:nvSpPr>
        <p:spPr>
          <a:xfrm>
            <a:off x="4779493" y="2432304"/>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York, NY</a:t>
            </a:r>
            <a:endParaRPr/>
          </a:p>
        </p:txBody>
      </p:sp>
      <p:sp>
        <p:nvSpPr>
          <p:cNvPr id="1720" name="Google Shape;1720;p137"/>
          <p:cNvSpPr txBox="1"/>
          <p:nvPr/>
        </p:nvSpPr>
        <p:spPr>
          <a:xfrm>
            <a:off x="4782312" y="3090672"/>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Denver, CO</a:t>
            </a:r>
            <a:endParaRPr/>
          </a:p>
        </p:txBody>
      </p:sp>
      <p:sp>
        <p:nvSpPr>
          <p:cNvPr id="1721" name="Google Shape;1721;p137"/>
          <p:cNvSpPr txBox="1"/>
          <p:nvPr/>
        </p:nvSpPr>
        <p:spPr>
          <a:xfrm>
            <a:off x="4782300" y="3716825"/>
            <a:ext cx="2622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Oklahoma City, OK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Thank You, Yelp!</a:t>
            </a:r>
            <a:endParaRPr>
              <a:solidFill>
                <a:schemeClr val="dk1"/>
              </a:solidFill>
            </a:endParaRPr>
          </a:p>
        </p:txBody>
      </p:sp>
      <p:sp>
        <p:nvSpPr>
          <p:cNvPr id="1727" name="Google Shape;1727;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28" name="Google Shape;1728;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solidFill>
                  <a:schemeClr val="dk1"/>
                </a:solidFill>
              </a:rPr>
              <a:t>Thankfully, we can take advantage of the </a:t>
            </a:r>
            <a:r>
              <a:rPr lang="en" sz="2000">
                <a:solidFill>
                  <a:schemeClr val="dk1"/>
                </a:solidFill>
                <a:highlight>
                  <a:srgbClr val="FFFF00"/>
                </a:highlight>
              </a:rPr>
              <a:t>Yelp Fusion API</a:t>
            </a:r>
            <a:r>
              <a:rPr lang="en" sz="2000">
                <a:solidFill>
                  <a:schemeClr val="dk1"/>
                </a:solidFill>
              </a:rPr>
              <a:t> to </a:t>
            </a:r>
            <a:r>
              <a:rPr lang="en" sz="2000">
                <a:solidFill>
                  <a:schemeClr val="dk1"/>
                </a:solidFill>
                <a:highlight>
                  <a:srgbClr val="FFFF00"/>
                </a:highlight>
              </a:rPr>
              <a:t>programmatically</a:t>
            </a:r>
            <a:r>
              <a:rPr lang="en" sz="2000">
                <a:solidFill>
                  <a:schemeClr val="dk1"/>
                </a:solidFill>
              </a:rPr>
              <a:t> run our queries. (#ThankGoodnessForProgramming)</a:t>
            </a:r>
            <a:endParaRPr>
              <a:solidFill>
                <a:schemeClr val="dk1"/>
              </a:solidFill>
            </a:endParaRPr>
          </a:p>
        </p:txBody>
      </p:sp>
      <p:pic>
        <p:nvPicPr>
          <p:cNvPr id="1729" name="Google Shape;1729;p138"/>
          <p:cNvPicPr preferRelativeResize="0"/>
          <p:nvPr/>
        </p:nvPicPr>
        <p:blipFill>
          <a:blip r:embed="rId3">
            <a:alphaModFix/>
          </a:blip>
          <a:stretch>
            <a:fillRect/>
          </a:stretch>
        </p:blipFill>
        <p:spPr>
          <a:xfrm>
            <a:off x="451700" y="1560700"/>
            <a:ext cx="5503551" cy="3170051"/>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Thank You, Yelp!</a:t>
            </a:r>
            <a:endParaRPr>
              <a:solidFill>
                <a:schemeClr val="dk1"/>
              </a:solidFill>
            </a:endParaRPr>
          </a:p>
        </p:txBody>
      </p:sp>
      <p:sp>
        <p:nvSpPr>
          <p:cNvPr id="1735" name="Google Shape;1735;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pic>
        <p:nvPicPr>
          <p:cNvPr id="1736" name="Google Shape;1736;p139"/>
          <p:cNvPicPr preferRelativeResize="0"/>
          <p:nvPr/>
        </p:nvPicPr>
        <p:blipFill rotWithShape="1">
          <a:blip r:embed="rId3">
            <a:alphaModFix/>
          </a:blip>
          <a:srcRect b="0" l="0" r="0" t="0"/>
          <a:stretch/>
        </p:blipFill>
        <p:spPr>
          <a:xfrm>
            <a:off x="432825" y="785475"/>
            <a:ext cx="3525351" cy="3991076"/>
          </a:xfrm>
          <a:prstGeom prst="rect">
            <a:avLst/>
          </a:prstGeom>
          <a:noFill/>
          <a:ln>
            <a:noFill/>
          </a:ln>
        </p:spPr>
      </p:pic>
      <p:pic>
        <p:nvPicPr>
          <p:cNvPr id="1737" name="Google Shape;1737;p139"/>
          <p:cNvPicPr preferRelativeResize="0"/>
          <p:nvPr/>
        </p:nvPicPr>
        <p:blipFill>
          <a:blip r:embed="rId4">
            <a:alphaModFix/>
          </a:blip>
          <a:stretch>
            <a:fillRect/>
          </a:stretch>
        </p:blipFill>
        <p:spPr>
          <a:xfrm>
            <a:off x="4163025" y="1003986"/>
            <a:ext cx="3438525" cy="1085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4: Build Data Retrieval Plan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43" name="Google Shape;1743;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44" name="Google Shape;1744;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will build a Python script to randomly select over 700 zip codes from the U.S. Census, and then acquire review data from the top-20 Mexican and top-20 Italian restaurants for each zip code using the Yelp API.</a:t>
            </a:r>
            <a:endParaRPr/>
          </a:p>
        </p:txBody>
      </p:sp>
      <p:pic>
        <p:nvPicPr>
          <p:cNvPr id="1745" name="Google Shape;1745;p140"/>
          <p:cNvPicPr preferRelativeResize="0"/>
          <p:nvPr/>
        </p:nvPicPr>
        <p:blipFill>
          <a:blip r:embed="rId3">
            <a:alphaModFix/>
          </a:blip>
          <a:stretch>
            <a:fillRect/>
          </a:stretch>
        </p:blipFill>
        <p:spPr>
          <a:xfrm>
            <a:off x="5177000" y="2954050"/>
            <a:ext cx="3502151" cy="1828799"/>
          </a:xfrm>
          <a:prstGeom prst="rect">
            <a:avLst/>
          </a:prstGeom>
          <a:noFill/>
          <a:ln cap="flat" cmpd="sng" w="9525">
            <a:solidFill>
              <a:srgbClr val="28C8E5"/>
            </a:solidFill>
            <a:prstDash val="solid"/>
            <a:round/>
            <a:headEnd len="sm" w="sm" type="none"/>
            <a:tailEnd len="sm" w="sm" type="none"/>
          </a:ln>
        </p:spPr>
      </p:pic>
      <p:sp>
        <p:nvSpPr>
          <p:cNvPr id="1746" name="Google Shape;1746;p140"/>
          <p:cNvSpPr/>
          <p:nvPr/>
        </p:nvSpPr>
        <p:spPr>
          <a:xfrm rot="5400000">
            <a:off x="6129850" y="1702125"/>
            <a:ext cx="518700" cy="2356800"/>
          </a:xfrm>
          <a:prstGeom prst="bentArrow">
            <a:avLst>
              <a:gd fmla="val 25000" name="adj1"/>
              <a:gd fmla="val 25000" name="adj2"/>
              <a:gd fmla="val 25000" name="adj3"/>
              <a:gd fmla="val 43750" name="adj4"/>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pic>
        <p:nvPicPr>
          <p:cNvPr id="1747" name="Google Shape;1747;p140"/>
          <p:cNvPicPr preferRelativeResize="0"/>
          <p:nvPr/>
        </p:nvPicPr>
        <p:blipFill>
          <a:blip r:embed="rId4">
            <a:alphaModFix/>
          </a:blip>
          <a:stretch>
            <a:fillRect/>
          </a:stretch>
        </p:blipFill>
        <p:spPr>
          <a:xfrm>
            <a:off x="5210800" y="1962813"/>
            <a:ext cx="1371600" cy="658368"/>
          </a:xfrm>
          <a:prstGeom prst="rect">
            <a:avLst/>
          </a:prstGeom>
          <a:noFill/>
          <a:ln>
            <a:noFill/>
          </a:ln>
        </p:spPr>
      </p:pic>
      <p:graphicFrame>
        <p:nvGraphicFramePr>
          <p:cNvPr id="1748" name="Google Shape;1748;p140"/>
          <p:cNvGraphicFramePr/>
          <p:nvPr/>
        </p:nvGraphicFramePr>
        <p:xfrm>
          <a:off x="356625" y="3931920"/>
          <a:ext cx="3000000" cy="3000000"/>
        </p:xfrm>
        <a:graphic>
          <a:graphicData uri="http://schemas.openxmlformats.org/drawingml/2006/table">
            <a:tbl>
              <a:tblPr>
                <a:noFill/>
                <a:tableStyleId>{3C1FD548-D005-4E9F-9F06-92D5873CA7A7}</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68007</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749" name="Google Shape;1749;p140"/>
          <p:cNvGraphicFramePr/>
          <p:nvPr/>
        </p:nvGraphicFramePr>
        <p:xfrm>
          <a:off x="1877988" y="3931920"/>
          <a:ext cx="3000000" cy="3000000"/>
        </p:xfrm>
        <a:graphic>
          <a:graphicData uri="http://schemas.openxmlformats.org/drawingml/2006/table">
            <a:tbl>
              <a:tblPr>
                <a:noFill/>
                <a:tableStyleId>{3C1FD548-D005-4E9F-9F06-92D5873CA7A7}</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22434</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750" name="Google Shape;1750;p140"/>
          <p:cNvGraphicFramePr/>
          <p:nvPr/>
        </p:nvGraphicFramePr>
        <p:xfrm>
          <a:off x="3399350" y="3931920"/>
          <a:ext cx="3000000" cy="3000000"/>
        </p:xfrm>
        <a:graphic>
          <a:graphicData uri="http://schemas.openxmlformats.org/drawingml/2006/table">
            <a:tbl>
              <a:tblPr>
                <a:noFill/>
                <a:tableStyleId>{3C1FD548-D005-4E9F-9F06-92D5873CA7A7}</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30301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751" name="Google Shape;1751;p140"/>
          <p:cNvGraphicFramePr/>
          <p:nvPr/>
        </p:nvGraphicFramePr>
        <p:xfrm>
          <a:off x="356625" y="2978745"/>
          <a:ext cx="3000000" cy="3000000"/>
        </p:xfrm>
        <a:graphic>
          <a:graphicData uri="http://schemas.openxmlformats.org/drawingml/2006/table">
            <a:tbl>
              <a:tblPr>
                <a:noFill/>
                <a:tableStyleId>{3C1FD548-D005-4E9F-9F06-92D5873CA7A7}</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11101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752" name="Google Shape;1752;p140"/>
          <p:cNvGraphicFramePr/>
          <p:nvPr/>
        </p:nvGraphicFramePr>
        <p:xfrm>
          <a:off x="1878000" y="2978745"/>
          <a:ext cx="3000000" cy="3000000"/>
        </p:xfrm>
        <a:graphic>
          <a:graphicData uri="http://schemas.openxmlformats.org/drawingml/2006/table">
            <a:tbl>
              <a:tblPr>
                <a:noFill/>
                <a:tableStyleId>{3C1FD548-D005-4E9F-9F06-92D5873CA7A7}</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07360</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753" name="Google Shape;1753;p140"/>
          <p:cNvGraphicFramePr/>
          <p:nvPr/>
        </p:nvGraphicFramePr>
        <p:xfrm>
          <a:off x="3399375" y="2978745"/>
          <a:ext cx="3000000" cy="3000000"/>
        </p:xfrm>
        <a:graphic>
          <a:graphicData uri="http://schemas.openxmlformats.org/drawingml/2006/table">
            <a:tbl>
              <a:tblPr>
                <a:noFill/>
                <a:tableStyleId>{3C1FD548-D005-4E9F-9F06-92D5873CA7A7}</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20001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pic>
        <p:nvPicPr>
          <p:cNvPr id="1754" name="Google Shape;1754;p140"/>
          <p:cNvPicPr preferRelativeResize="0"/>
          <p:nvPr/>
        </p:nvPicPr>
        <p:blipFill rotWithShape="1">
          <a:blip r:embed="rId5">
            <a:alphaModFix/>
          </a:blip>
          <a:srcRect b="21228" l="0" r="0" t="0"/>
          <a:stretch/>
        </p:blipFill>
        <p:spPr>
          <a:xfrm>
            <a:off x="759975" y="1809013"/>
            <a:ext cx="3630624" cy="965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4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5: Retrieve the Data</a:t>
            </a:r>
            <a:endParaRPr/>
          </a:p>
        </p:txBody>
      </p:sp>
      <p:sp>
        <p:nvSpPr>
          <p:cNvPr id="1760" name="Google Shape;1760;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Pulling with Python</a:t>
            </a:r>
            <a:endParaRPr/>
          </a:p>
        </p:txBody>
      </p:sp>
      <p:sp>
        <p:nvSpPr>
          <p:cNvPr id="1766" name="Google Shape;1766;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67" name="Google Shape;1767;p142"/>
          <p:cNvSpPr/>
          <p:nvPr/>
        </p:nvSpPr>
        <p:spPr>
          <a:xfrm>
            <a:off x="3429825" y="887625"/>
            <a:ext cx="1645800" cy="1645800"/>
          </a:xfrm>
          <a:prstGeom prst="ellipse">
            <a:avLst/>
          </a:prstGeom>
          <a:solidFill>
            <a:srgbClr val="00D6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768" name="Google Shape;1768;p142"/>
          <p:cNvSpPr/>
          <p:nvPr/>
        </p:nvSpPr>
        <p:spPr>
          <a:xfrm flipH="1" rot="8100000">
            <a:off x="3452554" y="2198386"/>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42"/>
          <p:cNvSpPr/>
          <p:nvPr/>
        </p:nvSpPr>
        <p:spPr>
          <a:xfrm>
            <a:off x="2437925" y="2441448"/>
            <a:ext cx="1645800" cy="1645800"/>
          </a:xfrm>
          <a:prstGeom prst="ellipse">
            <a:avLst/>
          </a:prstGeom>
          <a:solidFill>
            <a:srgbClr val="FECF4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770" name="Google Shape;1770;p142"/>
          <p:cNvSpPr/>
          <p:nvPr/>
        </p:nvSpPr>
        <p:spPr>
          <a:xfrm flipH="1">
            <a:off x="3871617" y="2999425"/>
            <a:ext cx="829500" cy="4173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42"/>
          <p:cNvSpPr/>
          <p:nvPr/>
        </p:nvSpPr>
        <p:spPr>
          <a:xfrm>
            <a:off x="4494125" y="2443525"/>
            <a:ext cx="1645800" cy="1645800"/>
          </a:xfrm>
          <a:prstGeom prst="ellipse">
            <a:avLst/>
          </a:prstGeom>
          <a:solidFill>
            <a:srgbClr val="9EE24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772" name="Google Shape;1772;p142"/>
          <p:cNvSpPr/>
          <p:nvPr/>
        </p:nvSpPr>
        <p:spPr>
          <a:xfrm rot="2700000">
            <a:off x="4643454" y="2284161"/>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42"/>
          <p:cNvSpPr txBox="1"/>
          <p:nvPr/>
        </p:nvSpPr>
        <p:spPr>
          <a:xfrm>
            <a:off x="3429925" y="13138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4292E"/>
                </a:solidFill>
                <a:latin typeface="Roboto"/>
                <a:ea typeface="Roboto"/>
                <a:cs typeface="Roboto"/>
                <a:sym typeface="Roboto"/>
              </a:rPr>
              <a:t>Randomly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Select a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Zip Code</a:t>
            </a:r>
            <a:endParaRPr>
              <a:solidFill>
                <a:srgbClr val="24292E"/>
              </a:solidFill>
              <a:latin typeface="Roboto"/>
              <a:ea typeface="Roboto"/>
              <a:cs typeface="Roboto"/>
              <a:sym typeface="Roboto"/>
            </a:endParaRPr>
          </a:p>
          <a:p>
            <a:pPr indent="0" lvl="0" marL="0" rtl="0" algn="ctr">
              <a:spcBef>
                <a:spcPts val="0"/>
              </a:spcBef>
              <a:spcAft>
                <a:spcPts val="0"/>
              </a:spcAft>
              <a:buNone/>
            </a:pPr>
            <a:r>
              <a:t/>
            </a:r>
            <a:endParaRPr>
              <a:solidFill>
                <a:srgbClr val="24292E"/>
              </a:solidFill>
              <a:latin typeface="Roboto"/>
              <a:ea typeface="Roboto"/>
              <a:cs typeface="Roboto"/>
              <a:sym typeface="Roboto"/>
            </a:endParaRPr>
          </a:p>
        </p:txBody>
      </p:sp>
      <p:sp>
        <p:nvSpPr>
          <p:cNvPr id="1774" name="Google Shape;1774;p142"/>
          <p:cNvSpPr txBox="1"/>
          <p:nvPr/>
        </p:nvSpPr>
        <p:spPr>
          <a:xfrm>
            <a:off x="4494125" y="29539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4292E"/>
                </a:solidFill>
                <a:latin typeface="Roboto"/>
                <a:ea typeface="Roboto"/>
                <a:cs typeface="Roboto"/>
                <a:sym typeface="Roboto"/>
              </a:rPr>
              <a:t>Create an API Request</a:t>
            </a:r>
            <a:endParaRPr>
              <a:solidFill>
                <a:srgbClr val="24292E"/>
              </a:solidFill>
              <a:latin typeface="Roboto"/>
              <a:ea typeface="Roboto"/>
              <a:cs typeface="Roboto"/>
              <a:sym typeface="Roboto"/>
            </a:endParaRPr>
          </a:p>
          <a:p>
            <a:pPr indent="0" lvl="0" marL="0" rtl="0" algn="ctr">
              <a:spcBef>
                <a:spcPts val="0"/>
              </a:spcBef>
              <a:spcAft>
                <a:spcPts val="0"/>
              </a:spcAft>
              <a:buNone/>
            </a:pPr>
            <a:r>
              <a:t/>
            </a:r>
            <a:endParaRPr>
              <a:solidFill>
                <a:srgbClr val="24292E"/>
              </a:solidFill>
            </a:endParaRPr>
          </a:p>
        </p:txBody>
      </p:sp>
      <p:sp>
        <p:nvSpPr>
          <p:cNvPr id="1775" name="Google Shape;1775;p142"/>
          <p:cNvSpPr txBox="1"/>
          <p:nvPr/>
        </p:nvSpPr>
        <p:spPr>
          <a:xfrm>
            <a:off x="2437925" y="28435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4292E"/>
                </a:solidFill>
                <a:latin typeface="Roboto"/>
                <a:ea typeface="Roboto"/>
                <a:cs typeface="Roboto"/>
                <a:sym typeface="Roboto"/>
              </a:rPr>
              <a:t>Save the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Output to a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DataFrame</a:t>
            </a:r>
            <a:endParaRPr>
              <a:solidFill>
                <a:srgbClr val="24292E"/>
              </a:solidFill>
              <a:latin typeface="Roboto"/>
              <a:ea typeface="Roboto"/>
              <a:cs typeface="Roboto"/>
              <a:sym typeface="Roboto"/>
            </a:endParaRPr>
          </a:p>
          <a:p>
            <a:pPr indent="0" lvl="0" marL="0" rtl="0" algn="ctr">
              <a:spcBef>
                <a:spcPts val="0"/>
              </a:spcBef>
              <a:spcAft>
                <a:spcPts val="0"/>
              </a:spcAft>
              <a:buNone/>
            </a:pPr>
            <a:r>
              <a:t/>
            </a:r>
            <a:endParaRPr>
              <a:solidFill>
                <a:srgbClr val="24292E"/>
              </a:solidFill>
            </a:endParaRPr>
          </a:p>
        </p:txBody>
      </p:sp>
      <p:pic>
        <p:nvPicPr>
          <p:cNvPr id="1776" name="Google Shape;1776;p142"/>
          <p:cNvPicPr preferRelativeResize="0"/>
          <p:nvPr/>
        </p:nvPicPr>
        <p:blipFill>
          <a:blip r:embed="rId3">
            <a:alphaModFix/>
          </a:blip>
          <a:stretch>
            <a:fillRect/>
          </a:stretch>
        </p:blipFill>
        <p:spPr>
          <a:xfrm>
            <a:off x="6139925" y="1438825"/>
            <a:ext cx="1828800" cy="575953"/>
          </a:xfrm>
          <a:prstGeom prst="rect">
            <a:avLst/>
          </a:prstGeom>
          <a:noFill/>
          <a:ln>
            <a:noFill/>
          </a:ln>
        </p:spPr>
      </p:pic>
      <p:pic>
        <p:nvPicPr>
          <p:cNvPr id="1777" name="Google Shape;1777;p142"/>
          <p:cNvPicPr preferRelativeResize="0"/>
          <p:nvPr/>
        </p:nvPicPr>
        <p:blipFill>
          <a:blip r:embed="rId4">
            <a:alphaModFix/>
          </a:blip>
          <a:stretch>
            <a:fillRect/>
          </a:stretch>
        </p:blipFill>
        <p:spPr>
          <a:xfrm>
            <a:off x="3641775" y="3882722"/>
            <a:ext cx="1289206" cy="1011200"/>
          </a:xfrm>
          <a:prstGeom prst="rect">
            <a:avLst/>
          </a:prstGeom>
          <a:noFill/>
          <a:ln>
            <a:noFill/>
          </a:ln>
        </p:spPr>
      </p:pic>
      <p:pic>
        <p:nvPicPr>
          <p:cNvPr id="1778" name="Google Shape;1778;p142"/>
          <p:cNvPicPr preferRelativeResize="0"/>
          <p:nvPr/>
        </p:nvPicPr>
        <p:blipFill>
          <a:blip r:embed="rId5">
            <a:alphaModFix/>
          </a:blip>
          <a:stretch>
            <a:fillRect/>
          </a:stretch>
        </p:blipFill>
        <p:spPr>
          <a:xfrm>
            <a:off x="943373" y="1374742"/>
            <a:ext cx="2346050" cy="7924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p80"/>
          <p:cNvPicPr preferRelativeResize="0"/>
          <p:nvPr/>
        </p:nvPicPr>
        <p:blipFill rotWithShape="1">
          <a:blip r:embed="rId3">
            <a:alphaModFix/>
          </a:blip>
          <a:srcRect b="0" l="69" r="79" t="0"/>
          <a:stretch/>
        </p:blipFill>
        <p:spPr>
          <a:xfrm>
            <a:off x="6750" y="0"/>
            <a:ext cx="9130498" cy="5143500"/>
          </a:xfrm>
          <a:prstGeom prst="rect">
            <a:avLst/>
          </a:prstGeom>
          <a:noFill/>
          <a:ln>
            <a:noFill/>
          </a:ln>
        </p:spPr>
      </p:pic>
      <p:sp>
        <p:nvSpPr>
          <p:cNvPr id="1005" name="Google Shape;100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06" name="Google Shape;1006;p80"/>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Accelerating Search for Actionable Insight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(Value) </a:t>
            </a:r>
            <a:endParaRPr sz="3000">
              <a:solidFill>
                <a:schemeClr val="accent6"/>
              </a:solidFill>
              <a:latin typeface="Roboto"/>
              <a:ea typeface="Roboto"/>
              <a:cs typeface="Roboto"/>
              <a:sym typeface="Roboto"/>
            </a:endParaRPr>
          </a:p>
        </p:txBody>
      </p:sp>
      <p:sp>
        <p:nvSpPr>
          <p:cNvPr id="1007" name="Google Shape;1007;p80"/>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6"/>
                </a:solidFill>
                <a:latin typeface="Roboto Thin"/>
                <a:ea typeface="Roboto Thin"/>
                <a:cs typeface="Roboto Thin"/>
                <a:sym typeface="Roboto Thin"/>
              </a:rPr>
              <a:t>3</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None/>
            </a:pPr>
            <a:r>
              <a:t/>
            </a:r>
            <a:endParaRPr/>
          </a:p>
        </p:txBody>
      </p:sp>
      <p:sp>
        <p:nvSpPr>
          <p:cNvPr id="1784" name="Google Shape;1784;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785" name="Google Shape;1785;p143"/>
          <p:cNvPicPr preferRelativeResize="0"/>
          <p:nvPr/>
        </p:nvPicPr>
        <p:blipFill rotWithShape="1">
          <a:blip r:embed="rId3">
            <a:alphaModFix/>
          </a:blip>
          <a:srcRect b="2439" l="0" r="0" t="0"/>
          <a:stretch/>
        </p:blipFill>
        <p:spPr>
          <a:xfrm>
            <a:off x="293225" y="913950"/>
            <a:ext cx="6857999" cy="3657600"/>
          </a:xfrm>
          <a:prstGeom prst="rect">
            <a:avLst/>
          </a:prstGeom>
          <a:noFill/>
          <a:ln>
            <a:noFill/>
          </a:ln>
        </p:spPr>
      </p:pic>
      <p:sp>
        <p:nvSpPr>
          <p:cNvPr id="1786" name="Google Shape;1786;p143"/>
          <p:cNvSpPr txBox="1"/>
          <p:nvPr/>
        </p:nvSpPr>
        <p:spPr>
          <a:xfrm>
            <a:off x="7335075" y="1834525"/>
            <a:ext cx="1861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This funky code...</a:t>
            </a:r>
            <a:endParaRPr b="1">
              <a:latin typeface="Roboto"/>
              <a:ea typeface="Roboto"/>
              <a:cs typeface="Roboto"/>
              <a:sym typeface="Roboto"/>
            </a:endParaRPr>
          </a:p>
        </p:txBody>
      </p:sp>
      <p:pic>
        <p:nvPicPr>
          <p:cNvPr id="1787" name="Google Shape;1787;p143"/>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793" name="Google Shape;1793;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94" name="Google Shape;1794;p144"/>
          <p:cNvSpPr txBox="1"/>
          <p:nvPr/>
        </p:nvSpPr>
        <p:spPr>
          <a:xfrm>
            <a:off x="7626680" y="1829740"/>
            <a:ext cx="1581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...w</a:t>
            </a:r>
            <a:r>
              <a:rPr b="1" lang="en">
                <a:latin typeface="Roboto"/>
                <a:ea typeface="Roboto"/>
                <a:cs typeface="Roboto"/>
                <a:sym typeface="Roboto"/>
              </a:rPr>
              <a:t>ill make all of these URLs.</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1795" name="Google Shape;1795;p144"/>
          <p:cNvPicPr preferRelativeResize="0"/>
          <p:nvPr/>
        </p:nvPicPr>
        <p:blipFill rotWithShape="1">
          <a:blip r:embed="rId3">
            <a:alphaModFix/>
          </a:blip>
          <a:srcRect b="0" l="0" r="0" t="0"/>
          <a:stretch/>
        </p:blipFill>
        <p:spPr>
          <a:xfrm>
            <a:off x="1986421" y="821150"/>
            <a:ext cx="5369292" cy="4057650"/>
          </a:xfrm>
          <a:prstGeom prst="rect">
            <a:avLst/>
          </a:prstGeom>
          <a:noFill/>
          <a:ln>
            <a:noFill/>
          </a:ln>
        </p:spPr>
      </p:pic>
      <p:pic>
        <p:nvPicPr>
          <p:cNvPr id="1796" name="Google Shape;1796;p144"/>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02" name="Google Shape;1802;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03" name="Google Shape;1803;p145"/>
          <p:cNvSpPr txBox="1"/>
          <p:nvPr/>
        </p:nvSpPr>
        <p:spPr>
          <a:xfrm>
            <a:off x="7524375" y="1928575"/>
            <a:ext cx="1581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a:t>
            </a:r>
            <a:r>
              <a:rPr b="1" lang="en">
                <a:latin typeface="Roboto"/>
                <a:ea typeface="Roboto"/>
                <a:cs typeface="Roboto"/>
                <a:sym typeface="Roboto"/>
              </a:rPr>
              <a:t>ach of these URLs holds a piece of our answer.</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1804" name="Google Shape;1804;p145"/>
          <p:cNvPicPr preferRelativeResize="0"/>
          <p:nvPr/>
        </p:nvPicPr>
        <p:blipFill rotWithShape="1">
          <a:blip r:embed="rId3">
            <a:alphaModFix/>
          </a:blip>
          <a:srcRect b="0" l="0" r="0" t="0"/>
          <a:stretch/>
        </p:blipFill>
        <p:spPr>
          <a:xfrm>
            <a:off x="439850" y="851009"/>
            <a:ext cx="6858002" cy="3964532"/>
          </a:xfrm>
          <a:prstGeom prst="rect">
            <a:avLst/>
          </a:prstGeom>
          <a:noFill/>
          <a:ln>
            <a:noFill/>
          </a:ln>
        </p:spPr>
      </p:pic>
      <p:sp>
        <p:nvSpPr>
          <p:cNvPr id="1805" name="Google Shape;1805;p145"/>
          <p:cNvSpPr/>
          <p:nvPr/>
        </p:nvSpPr>
        <p:spPr>
          <a:xfrm flipH="1">
            <a:off x="1953845" y="2947900"/>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45"/>
          <p:cNvSpPr/>
          <p:nvPr/>
        </p:nvSpPr>
        <p:spPr>
          <a:xfrm flipH="1">
            <a:off x="1698095" y="4142475"/>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7" name="Google Shape;1807;p145"/>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46"/>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6: Assemble and Clean the Data</a:t>
            </a:r>
            <a:endParaRPr/>
          </a:p>
        </p:txBody>
      </p:sp>
      <p:sp>
        <p:nvSpPr>
          <p:cNvPr id="1813" name="Google Shape;1813;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Cleaning with Pandas</a:t>
            </a:r>
            <a:endParaRPr/>
          </a:p>
        </p:txBody>
      </p:sp>
      <p:sp>
        <p:nvSpPr>
          <p:cNvPr id="1819" name="Google Shape;1819;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20" name="Google Shape;1820;p14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No data comes out exactly the way you want it to. </a:t>
            </a:r>
            <a:endParaRPr/>
          </a:p>
          <a:p>
            <a:pPr indent="0" lvl="0" marL="0" rtl="0" algn="l">
              <a:spcBef>
                <a:spcPts val="0"/>
              </a:spcBef>
              <a:spcAft>
                <a:spcPts val="0"/>
              </a:spcAft>
              <a:buClr>
                <a:schemeClr val="dk1"/>
              </a:buClr>
              <a:buSzPts val="1100"/>
              <a:buFont typeface="Arial"/>
              <a:buNone/>
            </a:pPr>
            <a:r>
              <a:rPr lang="en"/>
              <a:t>In our case, we needed multiple steps to aggregate the data along our channels of interest. </a:t>
            </a:r>
            <a:endParaRPr/>
          </a:p>
          <a:p>
            <a:pPr indent="0" lvl="0" marL="0" rtl="0" algn="l">
              <a:spcBef>
                <a:spcPts val="0"/>
              </a:spcBef>
              <a:spcAft>
                <a:spcPts val="0"/>
              </a:spcAft>
              <a:buNone/>
            </a:pPr>
            <a:r>
              <a:t/>
            </a:r>
            <a:endParaRPr/>
          </a:p>
        </p:txBody>
      </p:sp>
      <p:graphicFrame>
        <p:nvGraphicFramePr>
          <p:cNvPr id="1821" name="Google Shape;1821;p147"/>
          <p:cNvGraphicFramePr/>
          <p:nvPr/>
        </p:nvGraphicFramePr>
        <p:xfrm>
          <a:off x="463575" y="1867220"/>
          <a:ext cx="3000000" cy="3000000"/>
        </p:xfrm>
        <a:graphic>
          <a:graphicData uri="http://schemas.openxmlformats.org/drawingml/2006/table">
            <a:tbl>
              <a:tblPr>
                <a:noFill/>
                <a:tableStyleId>{3C1FD548-D005-4E9F-9F06-92D5873CA7A7}</a:tableStyleId>
              </a:tblPr>
              <a:tblGrid>
                <a:gridCol w="451925"/>
                <a:gridCol w="651150"/>
                <a:gridCol w="1220700"/>
                <a:gridCol w="1220700"/>
                <a:gridCol w="1220700"/>
                <a:gridCol w="1220700"/>
                <a:gridCol w="1220700"/>
                <a:gridCol w="1220700"/>
              </a:tblGrid>
              <a:tr h="661975">
                <a:tc gridSpan="8">
                  <a:txBody>
                    <a:bodyPr/>
                    <a:lstStyle/>
                    <a:p>
                      <a:pPr indent="0" lvl="0" marL="0" rtl="0" algn="l">
                        <a:spcBef>
                          <a:spcPts val="0"/>
                        </a:spcBef>
                        <a:spcAft>
                          <a:spcPts val="0"/>
                        </a:spcAft>
                        <a:buNone/>
                      </a:pPr>
                      <a:r>
                        <a:rPr lang="en" sz="1200"/>
                        <a:t># Combine DataFrames into a single DataFrame</a:t>
                      </a:r>
                      <a:endParaRPr sz="1200"/>
                    </a:p>
                    <a:p>
                      <a:pPr indent="0" lvl="0" marL="0" rtl="0" algn="l">
                        <a:spcBef>
                          <a:spcPts val="0"/>
                        </a:spcBef>
                        <a:spcAft>
                          <a:spcPts val="0"/>
                        </a:spcAft>
                        <a:buNone/>
                      </a:pPr>
                      <a:r>
                        <a:rPr lang="en" sz="1200"/>
                        <a:t>combined_data </a:t>
                      </a:r>
                      <a:r>
                        <a:rPr lang="en" sz="1200">
                          <a:solidFill>
                            <a:srgbClr val="FF0000"/>
                          </a:solidFill>
                        </a:rPr>
                        <a:t>=</a:t>
                      </a:r>
                      <a:r>
                        <a:rPr lang="en" sz="1200"/>
                        <a:t> pd.merge(mexican_data, italian_data, </a:t>
                      </a:r>
                      <a:r>
                        <a:rPr lang="en" sz="1200">
                          <a:solidFill>
                            <a:srgbClr val="FF0000"/>
                          </a:solidFill>
                        </a:rPr>
                        <a:t>on=</a:t>
                      </a:r>
                      <a:r>
                        <a:rPr lang="en" sz="1200"/>
                        <a:t>”Zip Code”)</a:t>
                      </a:r>
                      <a:endParaRPr sz="1200"/>
                    </a:p>
                    <a:p>
                      <a:pPr indent="0" lvl="0" marL="0" rtl="0" algn="l">
                        <a:spcBef>
                          <a:spcPts val="0"/>
                        </a:spcBef>
                        <a:spcAft>
                          <a:spcPts val="0"/>
                        </a:spcAft>
                        <a:buClr>
                          <a:srgbClr val="000000"/>
                        </a:buClr>
                        <a:buSzPts val="1100"/>
                        <a:buFont typeface="Arial"/>
                        <a:buNone/>
                      </a:pPr>
                      <a:r>
                        <a:rPr lang="en" sz="1200">
                          <a:solidFill>
                            <a:srgbClr val="000000"/>
                          </a:solidFill>
                        </a:rPr>
                        <a:t>combined_data.head( )</a:t>
                      </a:r>
                      <a:endParaRPr sz="1200"/>
                    </a:p>
                  </a:txBody>
                  <a:tcPr marT="91425" marB="91425" marR="91425" marL="182875">
                    <a:solidFill>
                      <a:srgbClr val="EEF7F8"/>
                    </a:solidFill>
                  </a:tcPr>
                </a:tc>
                <a:tc hMerge="1"/>
                <a:tc hMerge="1"/>
                <a:tc hMerge="1"/>
                <a:tc hMerge="1"/>
                <a:tc hMerge="1"/>
                <a:tc hMerge="1"/>
                <a:tc hMerge="1"/>
              </a:tr>
              <a:tr h="410025">
                <a:tc>
                  <a:txBody>
                    <a:bodyPr/>
                    <a:lstStyle/>
                    <a:p>
                      <a:pPr indent="0" lvl="0" marL="0" rtl="0" algn="l">
                        <a:spcBef>
                          <a:spcPts val="0"/>
                        </a:spcBef>
                        <a:spcAft>
                          <a:spcPts val="0"/>
                        </a:spcAft>
                        <a:buNone/>
                      </a:pPr>
                      <a:r>
                        <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b="1" lang="en" sz="900"/>
                        <a:t>Zip Code</a:t>
                      </a:r>
                      <a:endParaRPr b="1" sz="900"/>
                    </a:p>
                  </a:txBody>
                  <a:tcPr marT="91425" marB="91425" marR="91425" marL="182875">
                    <a:solidFill>
                      <a:srgbClr val="FFFFFF"/>
                    </a:solidFill>
                  </a:tcPr>
                </a:tc>
                <a:tc>
                  <a:txBody>
                    <a:bodyPr/>
                    <a:lstStyle/>
                    <a:p>
                      <a:pPr indent="0" lvl="0" marL="0" rtl="0" algn="l">
                        <a:spcBef>
                          <a:spcPts val="0"/>
                        </a:spcBef>
                        <a:spcAft>
                          <a:spcPts val="0"/>
                        </a:spcAft>
                        <a:buNone/>
                      </a:pPr>
                      <a:r>
                        <a:rPr b="1" lang="en" sz="900"/>
                        <a:t>Mexican Review Count</a:t>
                      </a:r>
                      <a:endParaRPr b="1" sz="900"/>
                    </a:p>
                  </a:txBody>
                  <a:tcPr marT="91425" marB="91425" marR="91425" marL="182875">
                    <a:solidFill>
                      <a:srgbClr val="FFFFFF"/>
                    </a:solidFill>
                  </a:tcPr>
                </a:tc>
                <a:tc>
                  <a:txBody>
                    <a:bodyPr/>
                    <a:lstStyle/>
                    <a:p>
                      <a:pPr indent="0" lvl="0" marL="0" rtl="0" algn="l">
                        <a:spcBef>
                          <a:spcPts val="0"/>
                        </a:spcBef>
                        <a:spcAft>
                          <a:spcPts val="0"/>
                        </a:spcAft>
                        <a:buNone/>
                      </a:pPr>
                      <a:r>
                        <a:rPr b="1" lang="en" sz="900"/>
                        <a:t>Mexican Average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Mexican Weighted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Review Count</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Average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Weighted Rating</a:t>
                      </a:r>
                      <a:endParaRPr b="1"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0</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76556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97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4.1134</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63</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3.78571</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238.5</a:t>
                      </a:r>
                      <a:endParaRPr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1</a:t>
                      </a:r>
                      <a:endParaRPr b="1" sz="900"/>
                    </a:p>
                  </a:txBody>
                  <a:tcPr marT="91425" marB="91425" marR="91425" marL="45700">
                    <a:solidFill>
                      <a:srgbClr val="EEF7F8"/>
                    </a:solidFill>
                  </a:tcPr>
                </a:tc>
                <a:tc>
                  <a:txBody>
                    <a:bodyPr/>
                    <a:lstStyle/>
                    <a:p>
                      <a:pPr indent="0" lvl="0" marL="0" rtl="0" algn="l">
                        <a:spcBef>
                          <a:spcPts val="0"/>
                        </a:spcBef>
                        <a:spcAft>
                          <a:spcPts val="0"/>
                        </a:spcAft>
                        <a:buNone/>
                      </a:pPr>
                      <a:r>
                        <a:rPr lang="en" sz="900"/>
                        <a:t>72039</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256</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4.11133</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1052.2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266</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3.81955</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1016</a:t>
                      </a:r>
                      <a:endParaRPr sz="900"/>
                    </a:p>
                  </a:txBody>
                  <a:tcPr marT="91425" marB="91425" marR="91425" marL="182875">
                    <a:solidFill>
                      <a:srgbClr val="EEF7F8"/>
                    </a:solidFill>
                  </a:tcPr>
                </a:tc>
              </a:tr>
              <a:tr h="332525">
                <a:tc>
                  <a:txBody>
                    <a:bodyPr/>
                    <a:lstStyle/>
                    <a:p>
                      <a:pPr indent="0" lvl="0" marL="0" rtl="0" algn="ctr">
                        <a:spcBef>
                          <a:spcPts val="0"/>
                        </a:spcBef>
                        <a:spcAft>
                          <a:spcPts val="0"/>
                        </a:spcAft>
                        <a:buNone/>
                      </a:pPr>
                      <a:r>
                        <a:rPr b="1" lang="en" sz="900"/>
                        <a:t>2</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61606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378</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3.64286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1377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66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3.2197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212.5</a:t>
                      </a:r>
                      <a:endParaRPr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3</a:t>
                      </a:r>
                      <a:endParaRPr b="1" sz="900"/>
                    </a:p>
                  </a:txBody>
                  <a:tcPr marT="91425" marB="91425" marR="91425" marL="45700">
                    <a:solidFill>
                      <a:srgbClr val="EEF7F8"/>
                    </a:solidFill>
                  </a:tcPr>
                </a:tc>
                <a:tc>
                  <a:txBody>
                    <a:bodyPr/>
                    <a:lstStyle/>
                    <a:p>
                      <a:pPr indent="0" lvl="0" marL="0" rtl="0" algn="l">
                        <a:spcBef>
                          <a:spcPts val="0"/>
                        </a:spcBef>
                        <a:spcAft>
                          <a:spcPts val="0"/>
                        </a:spcAft>
                        <a:buNone/>
                      </a:pPr>
                      <a:r>
                        <a:rPr lang="en" sz="900"/>
                        <a:t>47232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222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4.16892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925.5</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420</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3.77857</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1587</a:t>
                      </a:r>
                      <a:endParaRPr sz="900"/>
                    </a:p>
                  </a:txBody>
                  <a:tcPr marT="91425" marB="91425" marR="91425" marL="182875">
                    <a:solidFill>
                      <a:srgbClr val="EEF7F8"/>
                    </a:solidFill>
                  </a:tcPr>
                </a:tc>
              </a:tr>
              <a:tr h="332525">
                <a:tc>
                  <a:txBody>
                    <a:bodyPr/>
                    <a:lstStyle/>
                    <a:p>
                      <a:pPr indent="0" lvl="0" marL="0" rtl="0" algn="ctr">
                        <a:spcBef>
                          <a:spcPts val="0"/>
                        </a:spcBef>
                        <a:spcAft>
                          <a:spcPts val="0"/>
                        </a:spcAft>
                        <a:buNone/>
                      </a:pPr>
                      <a:r>
                        <a:rPr b="1" lang="en" sz="900"/>
                        <a:t>4</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60565</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2842</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3.94053</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11199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2829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3.92824</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11113</a:t>
                      </a:r>
                      <a:endParaRPr sz="900"/>
                    </a:p>
                  </a:txBody>
                  <a:tcPr marT="91425" marB="91425" marR="91425" marL="182875">
                    <a:solidFill>
                      <a:srgbClr val="FFFFFF"/>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4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7: Analyze for Trends</a:t>
            </a:r>
            <a:endParaRPr/>
          </a:p>
        </p:txBody>
      </p:sp>
      <p:sp>
        <p:nvSpPr>
          <p:cNvPr id="1827" name="Google Shape;1827;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(Table)</a:t>
            </a:r>
            <a:endParaRPr/>
          </a:p>
        </p:txBody>
      </p:sp>
      <p:sp>
        <p:nvSpPr>
          <p:cNvPr id="1833" name="Google Shape;1833;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34" name="Google Shape;1834;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close:</a:t>
            </a:r>
            <a:endParaRPr/>
          </a:p>
        </p:txBody>
      </p:sp>
      <p:pic>
        <p:nvPicPr>
          <p:cNvPr id="1835" name="Google Shape;1835;p149"/>
          <p:cNvPicPr preferRelativeResize="0"/>
          <p:nvPr/>
        </p:nvPicPr>
        <p:blipFill rotWithShape="1">
          <a:blip r:embed="rId3">
            <a:alphaModFix/>
          </a:blip>
          <a:srcRect b="0" l="0" r="0" t="0"/>
          <a:stretch/>
        </p:blipFill>
        <p:spPr>
          <a:xfrm>
            <a:off x="291025" y="1245025"/>
            <a:ext cx="6858001" cy="358067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(Ratings)</a:t>
            </a:r>
            <a:endParaRPr/>
          </a:p>
        </p:txBody>
      </p:sp>
      <p:sp>
        <p:nvSpPr>
          <p:cNvPr id="1841" name="Google Shape;1841;p1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Yelpers rate Italian and Mexican relatively </a:t>
            </a:r>
            <a:r>
              <a:rPr b="1" lang="en">
                <a:highlight>
                  <a:srgbClr val="FFFF00"/>
                </a:highlight>
              </a:rPr>
              <a:t>equally</a:t>
            </a:r>
            <a:r>
              <a:rPr lang="en"/>
              <a:t>.</a:t>
            </a:r>
            <a:endParaRPr/>
          </a:p>
        </p:txBody>
      </p:sp>
      <p:sp>
        <p:nvSpPr>
          <p:cNvPr id="1842" name="Google Shape;1842;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843" name="Google Shape;1843;p150"/>
          <p:cNvGraphicFramePr/>
          <p:nvPr/>
        </p:nvGraphicFramePr>
        <p:xfrm>
          <a:off x="574525" y="1355870"/>
          <a:ext cx="3000000" cy="3000000"/>
        </p:xfrm>
        <a:graphic>
          <a:graphicData uri="http://schemas.openxmlformats.org/drawingml/2006/table">
            <a:tbl>
              <a:tblPr>
                <a:noFill/>
                <a:tableStyleId>{3C1FD548-D005-4E9F-9F06-92D5873CA7A7}</a:tableStyleId>
              </a:tblPr>
              <a:tblGrid>
                <a:gridCol w="326525"/>
                <a:gridCol w="1462000"/>
                <a:gridCol w="1481950"/>
              </a:tblGrid>
              <a:tr h="391475">
                <a:tc>
                  <a:txBody>
                    <a:bodyPr/>
                    <a:lstStyle/>
                    <a:p>
                      <a:pPr indent="0" lvl="0" marL="0" marR="18288" rtl="0" algn="r">
                        <a:spcBef>
                          <a:spcPts val="0"/>
                        </a:spcBef>
                        <a:spcAft>
                          <a:spcPts val="0"/>
                        </a:spcAft>
                        <a:buNone/>
                      </a:pPr>
                      <a:r>
                        <a:t/>
                      </a:r>
                      <a:endParaRPr b="1" sz="900"/>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gridSpan="2">
                  <a:txBody>
                    <a:bodyPr/>
                    <a:lstStyle/>
                    <a:p>
                      <a:pPr indent="0" lvl="0" marL="0" rtl="0" algn="ctr">
                        <a:spcBef>
                          <a:spcPts val="0"/>
                        </a:spcBef>
                        <a:spcAft>
                          <a:spcPts val="0"/>
                        </a:spcAft>
                        <a:buClr>
                          <a:srgbClr val="000000"/>
                        </a:buClr>
                        <a:buSzPts val="1100"/>
                        <a:buFont typeface="Arial"/>
                        <a:buNone/>
                      </a:pPr>
                      <a:r>
                        <a:t/>
                      </a:r>
                      <a:endParaRPr b="1" sz="900"/>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solidFill>
                      <a:prstDash val="solid"/>
                      <a:round/>
                      <a:headEnd len="sm" w="sm" type="none"/>
                      <a:tailEnd len="sm" w="sm" type="none"/>
                    </a:lnB>
                  </a:tcPr>
                </a:tc>
                <a:tc hMerge="1"/>
              </a:tr>
              <a:tr h="391475">
                <a:tc>
                  <a:txBody>
                    <a:bodyPr/>
                    <a:lstStyle/>
                    <a:p>
                      <a:pPr indent="0" lvl="0" marL="0" marR="18288" rtl="0" algn="r">
                        <a:spcBef>
                          <a:spcPts val="0"/>
                        </a:spcBef>
                        <a:spcAft>
                          <a:spcPts val="0"/>
                        </a:spcAft>
                        <a:buNone/>
                      </a:pPr>
                      <a:r>
                        <a:rPr lang="en" sz="900"/>
                        <a:t>4.0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91475">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3.5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3.0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2.5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2.0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1.5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1.0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0.5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844" name="Google Shape;1844;p150"/>
          <p:cNvSpPr/>
          <p:nvPr/>
        </p:nvSpPr>
        <p:spPr>
          <a:xfrm>
            <a:off x="1121400" y="1902100"/>
            <a:ext cx="1081800" cy="25332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50"/>
          <p:cNvSpPr/>
          <p:nvPr/>
        </p:nvSpPr>
        <p:spPr>
          <a:xfrm>
            <a:off x="2572975" y="1902100"/>
            <a:ext cx="1081800" cy="2533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6" name="Google Shape;1846;p150"/>
          <p:cNvPicPr preferRelativeResize="0"/>
          <p:nvPr/>
        </p:nvPicPr>
        <p:blipFill>
          <a:blip r:embed="rId3">
            <a:alphaModFix/>
          </a:blip>
          <a:stretch>
            <a:fillRect/>
          </a:stretch>
        </p:blipFill>
        <p:spPr>
          <a:xfrm>
            <a:off x="4030550" y="1856232"/>
            <a:ext cx="2320675" cy="2204651"/>
          </a:xfrm>
          <a:prstGeom prst="rect">
            <a:avLst/>
          </a:prstGeom>
          <a:noFill/>
          <a:ln>
            <a:noFill/>
          </a:ln>
        </p:spPr>
      </p:pic>
      <p:pic>
        <p:nvPicPr>
          <p:cNvPr id="1847" name="Google Shape;1847;p150"/>
          <p:cNvPicPr preferRelativeResize="0"/>
          <p:nvPr/>
        </p:nvPicPr>
        <p:blipFill>
          <a:blip r:embed="rId4">
            <a:alphaModFix/>
          </a:blip>
          <a:stretch>
            <a:fillRect/>
          </a:stretch>
        </p:blipFill>
        <p:spPr>
          <a:xfrm>
            <a:off x="6422050" y="1853648"/>
            <a:ext cx="2320675" cy="2246413"/>
          </a:xfrm>
          <a:prstGeom prst="rect">
            <a:avLst/>
          </a:prstGeom>
          <a:noFill/>
          <a:ln>
            <a:noFill/>
          </a:ln>
        </p:spPr>
      </p:pic>
      <p:sp>
        <p:nvSpPr>
          <p:cNvPr id="1848" name="Google Shape;1848;p150"/>
          <p:cNvSpPr txBox="1"/>
          <p:nvPr/>
        </p:nvSpPr>
        <p:spPr>
          <a:xfrm>
            <a:off x="6234117" y="2637700"/>
            <a:ext cx="505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sp>
        <p:nvSpPr>
          <p:cNvPr id="1849" name="Google Shape;1849;p150"/>
          <p:cNvSpPr txBox="1"/>
          <p:nvPr/>
        </p:nvSpPr>
        <p:spPr>
          <a:xfrm rot="-5398949">
            <a:off x="-895141" y="2928839"/>
            <a:ext cx="29439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Average Rating</a:t>
            </a:r>
            <a:endParaRPr/>
          </a:p>
        </p:txBody>
      </p:sp>
      <p:sp>
        <p:nvSpPr>
          <p:cNvPr id="1850" name="Google Shape;1850;p150"/>
          <p:cNvSpPr txBox="1"/>
          <p:nvPr/>
        </p:nvSpPr>
        <p:spPr>
          <a:xfrm rot="1051">
            <a:off x="901050" y="4581670"/>
            <a:ext cx="29439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Food Variety</a:t>
            </a:r>
            <a:endParaRPr/>
          </a:p>
        </p:txBody>
      </p:sp>
      <p:pic>
        <p:nvPicPr>
          <p:cNvPr id="1851" name="Google Shape;1851;p150"/>
          <p:cNvPicPr preferRelativeResize="0"/>
          <p:nvPr/>
        </p:nvPicPr>
        <p:blipFill>
          <a:blip r:embed="rId5">
            <a:alphaModFix/>
          </a:blip>
          <a:stretch>
            <a:fillRect/>
          </a:stretch>
        </p:blipFill>
        <p:spPr>
          <a:xfrm>
            <a:off x="935550" y="1243250"/>
            <a:ext cx="457200" cy="457200"/>
          </a:xfrm>
          <a:prstGeom prst="rect">
            <a:avLst/>
          </a:prstGeom>
          <a:noFill/>
          <a:ln>
            <a:noFill/>
          </a:ln>
        </p:spPr>
      </p:pic>
      <p:sp>
        <p:nvSpPr>
          <p:cNvPr id="1852" name="Google Shape;1852;p150"/>
          <p:cNvSpPr txBox="1"/>
          <p:nvPr/>
        </p:nvSpPr>
        <p:spPr>
          <a:xfrm>
            <a:off x="1392750" y="1448138"/>
            <a:ext cx="18729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00"/>
                </a:solidFill>
              </a:rPr>
              <a:t>Yelp Ratings by Food Variety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(Ratings)</a:t>
            </a:r>
            <a:endParaRPr/>
          </a:p>
        </p:txBody>
      </p:sp>
      <p:sp>
        <p:nvSpPr>
          <p:cNvPr id="1858" name="Google Shape;1858;p1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Yelpers seem to </a:t>
            </a:r>
            <a:r>
              <a:rPr b="1" lang="en">
                <a:highlight>
                  <a:srgbClr val="FFFF00"/>
                </a:highlight>
              </a:rPr>
              <a:t>review significantly more Italian</a:t>
            </a:r>
            <a:r>
              <a:rPr lang="en"/>
              <a:t> restaurants. </a:t>
            </a:r>
            <a:endParaRPr/>
          </a:p>
        </p:txBody>
      </p:sp>
      <p:sp>
        <p:nvSpPr>
          <p:cNvPr id="1859" name="Google Shape;1859;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860" name="Google Shape;1860;p151"/>
          <p:cNvGraphicFramePr/>
          <p:nvPr/>
        </p:nvGraphicFramePr>
        <p:xfrm>
          <a:off x="320925" y="1692008"/>
          <a:ext cx="3000000" cy="3000000"/>
        </p:xfrm>
        <a:graphic>
          <a:graphicData uri="http://schemas.openxmlformats.org/drawingml/2006/table">
            <a:tbl>
              <a:tblPr>
                <a:noFill/>
                <a:tableStyleId>{3C1FD548-D005-4E9F-9F06-92D5873CA7A7}</a:tableStyleId>
              </a:tblPr>
              <a:tblGrid>
                <a:gridCol w="848425"/>
                <a:gridCol w="2096700"/>
                <a:gridCol w="2096700"/>
              </a:tblGrid>
              <a:tr h="448800">
                <a:tc>
                  <a:txBody>
                    <a:bodyPr/>
                    <a:lstStyle/>
                    <a:p>
                      <a:pPr indent="0" lvl="0" marL="0" marR="18288" rtl="0" algn="r">
                        <a:spcBef>
                          <a:spcPts val="0"/>
                        </a:spcBef>
                        <a:spcAft>
                          <a:spcPts val="0"/>
                        </a:spcAft>
                        <a:buNone/>
                      </a:pPr>
                      <a:r>
                        <a:rPr lang="en" sz="900">
                          <a:solidFill>
                            <a:srgbClr val="000000"/>
                          </a:solidFill>
                        </a:rPr>
                        <a:t>600000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solidFill>
                            <a:srgbClr val="000000"/>
                          </a:solidFill>
                        </a:rPr>
                        <a:t>500000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400000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300000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200000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100000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861" name="Google Shape;1861;p151"/>
          <p:cNvSpPr/>
          <p:nvPr/>
        </p:nvSpPr>
        <p:spPr>
          <a:xfrm>
            <a:off x="3499450" y="1808100"/>
            <a:ext cx="1595700" cy="2576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1"/>
          <p:cNvSpPr txBox="1"/>
          <p:nvPr/>
        </p:nvSpPr>
        <p:spPr>
          <a:xfrm>
            <a:off x="1626550" y="1361088"/>
            <a:ext cx="18729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00"/>
                </a:solidFill>
              </a:rPr>
              <a:t>Yelp Ratings by Food Variety</a:t>
            </a:r>
            <a:endParaRPr/>
          </a:p>
        </p:txBody>
      </p:sp>
      <p:sp>
        <p:nvSpPr>
          <p:cNvPr id="1863" name="Google Shape;1863;p151"/>
          <p:cNvSpPr txBox="1"/>
          <p:nvPr/>
        </p:nvSpPr>
        <p:spPr>
          <a:xfrm rot="996">
            <a:off x="1160350" y="4500749"/>
            <a:ext cx="41409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Food Variety</a:t>
            </a:r>
            <a:endParaRPr/>
          </a:p>
        </p:txBody>
      </p:sp>
      <p:pic>
        <p:nvPicPr>
          <p:cNvPr id="1864" name="Google Shape;1864;p151"/>
          <p:cNvPicPr preferRelativeResize="0"/>
          <p:nvPr/>
        </p:nvPicPr>
        <p:blipFill>
          <a:blip r:embed="rId3">
            <a:alphaModFix/>
          </a:blip>
          <a:stretch>
            <a:fillRect/>
          </a:stretch>
        </p:blipFill>
        <p:spPr>
          <a:xfrm>
            <a:off x="1169350" y="1178050"/>
            <a:ext cx="457200" cy="457200"/>
          </a:xfrm>
          <a:prstGeom prst="rect">
            <a:avLst/>
          </a:prstGeom>
          <a:noFill/>
          <a:ln>
            <a:noFill/>
          </a:ln>
        </p:spPr>
      </p:pic>
      <p:sp>
        <p:nvSpPr>
          <p:cNvPr id="1865" name="Google Shape;1865;p151"/>
          <p:cNvSpPr/>
          <p:nvPr/>
        </p:nvSpPr>
        <p:spPr>
          <a:xfrm>
            <a:off x="1480325" y="2272725"/>
            <a:ext cx="1595700" cy="21120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51"/>
          <p:cNvSpPr txBox="1"/>
          <p:nvPr/>
        </p:nvSpPr>
        <p:spPr>
          <a:xfrm rot="-5398949">
            <a:off x="-895141" y="2776439"/>
            <a:ext cx="29439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Review Counts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(Statistical Analysis)</a:t>
            </a:r>
            <a:endParaRPr/>
          </a:p>
        </p:txBody>
      </p:sp>
      <p:sp>
        <p:nvSpPr>
          <p:cNvPr id="1872" name="Google Shape;1872;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have an intuitive sense that the numbers are close, but to quantify our intuition, we use a Student's t-test. After performing the t-test, we can quantifiably state that the differences are not statistically significant</a:t>
            </a:r>
            <a:endParaRPr/>
          </a:p>
        </p:txBody>
      </p:sp>
      <p:sp>
        <p:nvSpPr>
          <p:cNvPr id="1873" name="Google Shape;1873;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874" name="Google Shape;1874;p152"/>
          <p:cNvGraphicFramePr/>
          <p:nvPr/>
        </p:nvGraphicFramePr>
        <p:xfrm>
          <a:off x="491325" y="1879370"/>
          <a:ext cx="3000000" cy="3000000"/>
        </p:xfrm>
        <a:graphic>
          <a:graphicData uri="http://schemas.openxmlformats.org/drawingml/2006/table">
            <a:tbl>
              <a:tblPr>
                <a:noFill/>
                <a:tableStyleId>{3C1FD548-D005-4E9F-9F06-92D5873CA7A7}</a:tableStyleId>
              </a:tblPr>
              <a:tblGrid>
                <a:gridCol w="1657600"/>
                <a:gridCol w="1657600"/>
                <a:gridCol w="1657600"/>
                <a:gridCol w="1657600"/>
              </a:tblGrid>
              <a:tr h="401300">
                <a:tc>
                  <a:txBody>
                    <a:bodyPr/>
                    <a:lstStyle/>
                    <a:p>
                      <a:pPr indent="0" lvl="0" marL="0" rtl="0" algn="l">
                        <a:spcBef>
                          <a:spcPts val="0"/>
                        </a:spcBef>
                        <a:spcAft>
                          <a:spcPts val="0"/>
                        </a:spcAft>
                        <a:buNone/>
                      </a:pPr>
                      <a:r>
                        <a:rPr lang="en"/>
                        <a:t>Metric</a:t>
                      </a:r>
                      <a:endParaRPr/>
                    </a:p>
                  </a:txBody>
                  <a:tcPr marT="91425" marB="91425" marR="91425" marL="182875">
                    <a:solidFill>
                      <a:srgbClr val="EEF7F8"/>
                    </a:solidFill>
                  </a:tcPr>
                </a:tc>
                <a:tc>
                  <a:txBody>
                    <a:bodyPr/>
                    <a:lstStyle/>
                    <a:p>
                      <a:pPr indent="0" lvl="0" marL="0" rtl="0" algn="l">
                        <a:spcBef>
                          <a:spcPts val="0"/>
                        </a:spcBef>
                        <a:spcAft>
                          <a:spcPts val="0"/>
                        </a:spcAft>
                        <a:buNone/>
                      </a:pPr>
                      <a:r>
                        <a:rPr lang="en">
                          <a:solidFill>
                            <a:srgbClr val="FFFFFF"/>
                          </a:solidFill>
                        </a:rPr>
                        <a:t>Italian</a:t>
                      </a:r>
                      <a:endParaRPr>
                        <a:solidFill>
                          <a:srgbClr val="FFFFFF"/>
                        </a:solidFill>
                      </a:endParaRPr>
                    </a:p>
                  </a:txBody>
                  <a:tcPr marT="91425" marB="91425" marR="91425" marL="182875">
                    <a:solidFill>
                      <a:srgbClr val="CC4125"/>
                    </a:solidFill>
                  </a:tcPr>
                </a:tc>
                <a:tc>
                  <a:txBody>
                    <a:bodyPr/>
                    <a:lstStyle/>
                    <a:p>
                      <a:pPr indent="0" lvl="0" marL="0" rtl="0" algn="l">
                        <a:spcBef>
                          <a:spcPts val="0"/>
                        </a:spcBef>
                        <a:spcAft>
                          <a:spcPts val="0"/>
                        </a:spcAft>
                        <a:buNone/>
                      </a:pPr>
                      <a:r>
                        <a:rPr lang="en">
                          <a:solidFill>
                            <a:srgbClr val="000000"/>
                          </a:solidFill>
                        </a:rPr>
                        <a:t>Mexican</a:t>
                      </a:r>
                      <a:endParaRPr/>
                    </a:p>
                  </a:txBody>
                  <a:tcPr marT="91425" marB="91425" marR="91425" marL="182875">
                    <a:solidFill>
                      <a:srgbClr val="FFAB40"/>
                    </a:solidFill>
                  </a:tcPr>
                </a:tc>
                <a:tc>
                  <a:txBody>
                    <a:bodyPr/>
                    <a:lstStyle/>
                    <a:p>
                      <a:pPr indent="0" lvl="0" marL="0" rtl="0" algn="l">
                        <a:spcBef>
                          <a:spcPts val="0"/>
                        </a:spcBef>
                        <a:spcAft>
                          <a:spcPts val="0"/>
                        </a:spcAft>
                        <a:buNone/>
                      </a:pPr>
                      <a:r>
                        <a:rPr lang="en">
                          <a:solidFill>
                            <a:srgbClr val="000000"/>
                          </a:solidFill>
                        </a:rPr>
                        <a:t>p-</a:t>
                      </a:r>
                      <a:r>
                        <a:rPr lang="en"/>
                        <a:t>v</a:t>
                      </a:r>
                      <a:r>
                        <a:rPr lang="en">
                          <a:solidFill>
                            <a:srgbClr val="000000"/>
                          </a:solidFill>
                        </a:rPr>
                        <a:t>alue (</a:t>
                      </a:r>
                      <a:r>
                        <a:rPr lang="en"/>
                        <a:t>t</a:t>
                      </a:r>
                      <a:r>
                        <a:rPr lang="en">
                          <a:solidFill>
                            <a:srgbClr val="000000"/>
                          </a:solidFill>
                        </a:rPr>
                        <a:t>-</a:t>
                      </a:r>
                      <a:r>
                        <a:rPr lang="en"/>
                        <a:t>t</a:t>
                      </a:r>
                      <a:r>
                        <a:rPr lang="en">
                          <a:solidFill>
                            <a:srgbClr val="000000"/>
                          </a:solidFill>
                        </a:rPr>
                        <a:t>est)</a:t>
                      </a:r>
                      <a:endParaRPr>
                        <a:solidFill>
                          <a:srgbClr val="000000"/>
                        </a:solidFill>
                      </a:endParaRPr>
                    </a:p>
                  </a:txBody>
                  <a:tcPr marT="91425" marB="91425" marR="91425" marL="182875">
                    <a:solidFill>
                      <a:srgbClr val="EEF7F8"/>
                    </a:solidFill>
                  </a:tcPr>
                </a:tc>
              </a:tr>
              <a:tr h="515525">
                <a:tc>
                  <a:txBody>
                    <a:bodyPr/>
                    <a:lstStyle/>
                    <a:p>
                      <a:pPr indent="0" lvl="0" marL="0" rtl="0" algn="l">
                        <a:spcBef>
                          <a:spcPts val="0"/>
                        </a:spcBef>
                        <a:spcAft>
                          <a:spcPts val="0"/>
                        </a:spcAft>
                        <a:buNone/>
                      </a:pPr>
                      <a:r>
                        <a:rPr lang="en"/>
                        <a:t>Average Rating</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3.806</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2700"/>
                        <a:buFont typeface="Arial"/>
                        <a:buNone/>
                      </a:pPr>
                      <a:r>
                        <a:rPr lang="en">
                          <a:solidFill>
                            <a:srgbClr val="000000"/>
                          </a:solidFill>
                        </a:rPr>
                        <a:t>3.826</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0.284</a:t>
                      </a:r>
                      <a:endParaRPr/>
                    </a:p>
                  </a:txBody>
                  <a:tcPr marT="91425" marB="91425" marR="91425" marL="182875">
                    <a:solidFill>
                      <a:srgbClr val="FFFFFF"/>
                    </a:solidFill>
                  </a:tcPr>
                </a:tc>
              </a:tr>
              <a:tr h="467925">
                <a:tc>
                  <a:txBody>
                    <a:bodyPr/>
                    <a:lstStyle/>
                    <a:p>
                      <a:pPr indent="0" lvl="0" marL="0" rtl="0" algn="l">
                        <a:spcBef>
                          <a:spcPts val="0"/>
                        </a:spcBef>
                        <a:spcAft>
                          <a:spcPts val="0"/>
                        </a:spcAft>
                        <a:buNone/>
                      </a:pPr>
                      <a:r>
                        <a:rPr lang="en"/>
                        <a:t>Review Counts</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573k</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476k</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0.057</a:t>
                      </a:r>
                      <a:endParaRPr/>
                    </a:p>
                  </a:txBody>
                  <a:tcPr marT="91425" marB="91425" marR="91425" marL="182875">
                    <a:solidFill>
                      <a:srgbClr val="FFFFFF"/>
                    </a:solidFill>
                  </a:tcPr>
                </a:tc>
              </a:tr>
            </a:tbl>
          </a:graphicData>
        </a:graphic>
      </p:graphicFrame>
      <p:sp>
        <p:nvSpPr>
          <p:cNvPr id="1875" name="Google Shape;1875;p152"/>
          <p:cNvSpPr txBox="1"/>
          <p:nvPr/>
        </p:nvSpPr>
        <p:spPr>
          <a:xfrm>
            <a:off x="1491175" y="3769323"/>
            <a:ext cx="8686800" cy="27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 sz="1800">
                <a:latin typeface="Roboto"/>
                <a:ea typeface="Roboto"/>
                <a:cs typeface="Roboto"/>
                <a:sym typeface="Roboto"/>
              </a:rPr>
              <a:t>The difference in review count is </a:t>
            </a:r>
            <a:r>
              <a:rPr b="1" lang="en" sz="1800">
                <a:highlight>
                  <a:srgbClr val="FFFF00"/>
                </a:highlight>
                <a:latin typeface="Roboto"/>
                <a:ea typeface="Roboto"/>
                <a:cs typeface="Roboto"/>
                <a:sym typeface="Roboto"/>
              </a:rPr>
              <a:t>not statistically</a:t>
            </a:r>
            <a:r>
              <a:rPr lang="en" sz="1800">
                <a:highlight>
                  <a:srgbClr val="FFFF00"/>
                </a:highlight>
                <a:latin typeface="Roboto"/>
                <a:ea typeface="Roboto"/>
                <a:cs typeface="Roboto"/>
                <a:sym typeface="Roboto"/>
              </a:rPr>
              <a:t> </a:t>
            </a:r>
            <a:r>
              <a:rPr b="1" lang="en" sz="1800">
                <a:highlight>
                  <a:srgbClr val="FFFF00"/>
                </a:highlight>
                <a:latin typeface="Roboto"/>
                <a:ea typeface="Roboto"/>
                <a:cs typeface="Roboto"/>
                <a:sym typeface="Roboto"/>
              </a:rPr>
              <a:t>significant</a:t>
            </a:r>
            <a:r>
              <a:rPr lang="en" sz="1800">
                <a:latin typeface="Roboto"/>
                <a:ea typeface="Roboto"/>
                <a:cs typeface="Roboto"/>
                <a:sym typeface="Roboto"/>
              </a:rPr>
              <a: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876" name="Google Shape;1876;p152"/>
          <p:cNvPicPr preferRelativeResize="0"/>
          <p:nvPr/>
        </p:nvPicPr>
        <p:blipFill>
          <a:blip r:embed="rId3">
            <a:alphaModFix/>
          </a:blip>
          <a:stretch>
            <a:fillRect/>
          </a:stretch>
        </p:blipFill>
        <p:spPr>
          <a:xfrm>
            <a:off x="576775" y="35143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3" name="Google Shape;1013;p8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does the term data science mean?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(Winner Take All)</a:t>
            </a:r>
            <a:endParaRPr/>
          </a:p>
        </p:txBody>
      </p:sp>
      <p:sp>
        <p:nvSpPr>
          <p:cNvPr id="1882" name="Google Shape;1882;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Just for fun, </a:t>
            </a:r>
            <a:r>
              <a:rPr lang="en"/>
              <a:t>let’s throw in an analysis </a:t>
            </a:r>
            <a:r>
              <a:rPr lang="en"/>
              <a:t>that aggregates the data from all cities using a winner-take-all approach.</a:t>
            </a:r>
            <a:r>
              <a:rPr lang="en"/>
              <a:t> </a:t>
            </a:r>
            <a:endParaRPr/>
          </a:p>
          <a:p>
            <a:pPr indent="0" lvl="0" marL="0" rtl="0" algn="l">
              <a:spcBef>
                <a:spcPts val="0"/>
              </a:spcBef>
              <a:spcAft>
                <a:spcPts val="0"/>
              </a:spcAft>
              <a:buClr>
                <a:schemeClr val="dk1"/>
              </a:buClr>
              <a:buSzPts val="1100"/>
              <a:buFont typeface="Arial"/>
              <a:buNone/>
            </a:pPr>
            <a:r>
              <a:rPr b="1" lang="en">
                <a:highlight>
                  <a:srgbClr val="FFFF00"/>
                </a:highlight>
              </a:rPr>
              <a:t>It’s sort of a wash</a:t>
            </a:r>
            <a:r>
              <a:rPr lang="en"/>
              <a:t>.</a:t>
            </a:r>
            <a:endParaRPr/>
          </a:p>
          <a:p>
            <a:pPr indent="0" lvl="0" marL="0" rtl="0" algn="l">
              <a:spcBef>
                <a:spcPts val="0"/>
              </a:spcBef>
              <a:spcAft>
                <a:spcPts val="0"/>
              </a:spcAft>
              <a:buNone/>
            </a:pPr>
            <a:r>
              <a:t/>
            </a:r>
            <a:endParaRPr/>
          </a:p>
        </p:txBody>
      </p:sp>
      <p:sp>
        <p:nvSpPr>
          <p:cNvPr id="1883" name="Google Shape;1883;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884" name="Google Shape;1884;p153"/>
          <p:cNvGraphicFramePr/>
          <p:nvPr/>
        </p:nvGraphicFramePr>
        <p:xfrm>
          <a:off x="443750" y="1977257"/>
          <a:ext cx="3000000" cy="3000000"/>
        </p:xfrm>
        <a:graphic>
          <a:graphicData uri="http://schemas.openxmlformats.org/drawingml/2006/table">
            <a:tbl>
              <a:tblPr>
                <a:noFill/>
                <a:tableStyleId>{3C1FD548-D005-4E9F-9F06-92D5873CA7A7}</a:tableStyleId>
              </a:tblPr>
              <a:tblGrid>
                <a:gridCol w="530000"/>
                <a:gridCol w="1309850"/>
                <a:gridCol w="1309850"/>
              </a:tblGrid>
              <a:tr h="319850">
                <a:tc>
                  <a:txBody>
                    <a:bodyPr/>
                    <a:lstStyle/>
                    <a:p>
                      <a:pPr indent="0" lvl="0" marL="0" marR="18288" rtl="0" algn="r">
                        <a:spcBef>
                          <a:spcPts val="0"/>
                        </a:spcBef>
                        <a:spcAft>
                          <a:spcPts val="0"/>
                        </a:spcAft>
                        <a:buNone/>
                      </a:pPr>
                      <a:r>
                        <a:t/>
                      </a:r>
                      <a:endParaRPr sz="900">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900">
                          <a:solidFill>
                            <a:srgbClr val="000000"/>
                          </a:solidFill>
                        </a:rPr>
                        <a:t># of Cities with Preference by </a:t>
                      </a:r>
                      <a:br>
                        <a:rPr b="1" lang="en" sz="900">
                          <a:solidFill>
                            <a:srgbClr val="000000"/>
                          </a:solidFill>
                        </a:rPr>
                      </a:br>
                      <a:r>
                        <a:rPr b="1" lang="en" sz="900">
                          <a:solidFill>
                            <a:srgbClr val="000000"/>
                          </a:solidFill>
                        </a:rPr>
                        <a:t>Food Variety According to Rating</a:t>
                      </a:r>
                      <a:endParaRPr b="1" sz="900"/>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spcBef>
                          <a:spcPts val="0"/>
                        </a:spcBef>
                        <a:spcAft>
                          <a:spcPts val="0"/>
                        </a:spcAft>
                        <a:buNone/>
                      </a:pPr>
                      <a:r>
                        <a:rPr lang="en" sz="900">
                          <a:solidFill>
                            <a:srgbClr val="000000"/>
                          </a:solidFill>
                        </a:rPr>
                        <a:t>300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solidFill>
                            <a:srgbClr val="000000"/>
                          </a:solidFill>
                        </a:rPr>
                        <a:t>250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200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spcBef>
                          <a:spcPts val="0"/>
                        </a:spcBef>
                        <a:spcAft>
                          <a:spcPts val="0"/>
                        </a:spcAft>
                        <a:buNone/>
                      </a:pPr>
                      <a:r>
                        <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ctr">
                        <a:spcBef>
                          <a:spcPts val="0"/>
                        </a:spcBef>
                        <a:spcAft>
                          <a:spcPts val="0"/>
                        </a:spcAft>
                        <a:buClr>
                          <a:srgbClr val="000000"/>
                        </a:buClr>
                        <a:buSzPts val="1100"/>
                        <a:buFont typeface="Arial"/>
                        <a:buNone/>
                      </a:pPr>
                      <a:r>
                        <a:rPr b="1" lang="en" sz="900">
                          <a:solidFill>
                            <a:srgbClr val="000000"/>
                          </a:solidFill>
                        </a:rPr>
                        <a:t>Food Variety</a:t>
                      </a:r>
                      <a:endParaRPr>
                        <a:solidFill>
                          <a:srgbClr val="000000"/>
                        </a:solidFill>
                      </a:endParaRPr>
                    </a:p>
                    <a:p>
                      <a:pPr indent="0" lvl="0" marL="0" rtl="0" algn="ctr">
                        <a:spcBef>
                          <a:spcPts val="0"/>
                        </a:spcBef>
                        <a:spcAft>
                          <a:spcPts val="0"/>
                        </a:spcAft>
                        <a:buNone/>
                      </a:pPr>
                      <a:r>
                        <a:t/>
                      </a:r>
                      <a:endParaRPr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885" name="Google Shape;1885;p153"/>
          <p:cNvSpPr/>
          <p:nvPr/>
        </p:nvSpPr>
        <p:spPr>
          <a:xfrm>
            <a:off x="1092000" y="2424000"/>
            <a:ext cx="1075500" cy="17922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3"/>
          <p:cNvSpPr/>
          <p:nvPr/>
        </p:nvSpPr>
        <p:spPr>
          <a:xfrm>
            <a:off x="2389575" y="2658925"/>
            <a:ext cx="1075500" cy="15573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887" name="Google Shape;1887;p153"/>
          <p:cNvGraphicFramePr/>
          <p:nvPr/>
        </p:nvGraphicFramePr>
        <p:xfrm>
          <a:off x="4249700" y="1975104"/>
          <a:ext cx="3000000" cy="3000000"/>
        </p:xfrm>
        <a:graphic>
          <a:graphicData uri="http://schemas.openxmlformats.org/drawingml/2006/table">
            <a:tbl>
              <a:tblPr>
                <a:noFill/>
                <a:tableStyleId>{3C1FD548-D005-4E9F-9F06-92D5873CA7A7}</a:tableStyleId>
              </a:tblPr>
              <a:tblGrid>
                <a:gridCol w="530000"/>
                <a:gridCol w="1309850"/>
                <a:gridCol w="1309850"/>
              </a:tblGrid>
              <a:tr h="319850">
                <a:tc>
                  <a:txBody>
                    <a:bodyPr/>
                    <a:lstStyle/>
                    <a:p>
                      <a:pPr indent="0" lvl="0" marL="0" marR="18288" rtl="0" algn="r">
                        <a:spcBef>
                          <a:spcPts val="0"/>
                        </a:spcBef>
                        <a:spcAft>
                          <a:spcPts val="0"/>
                        </a:spcAft>
                        <a:buNone/>
                      </a:pPr>
                      <a:r>
                        <a:t/>
                      </a:r>
                      <a:endParaRPr sz="900">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900">
                          <a:solidFill>
                            <a:srgbClr val="000000"/>
                          </a:solidFill>
                        </a:rPr>
                        <a:t># of Cities with Preference by </a:t>
                      </a:r>
                      <a:br>
                        <a:rPr b="1" lang="en" sz="900">
                          <a:solidFill>
                            <a:srgbClr val="000000"/>
                          </a:solidFill>
                        </a:rPr>
                      </a:br>
                      <a:r>
                        <a:rPr b="1" lang="en" sz="900">
                          <a:solidFill>
                            <a:srgbClr val="000000"/>
                          </a:solidFill>
                        </a:rPr>
                        <a:t>Food Variety According to Review Counts</a:t>
                      </a:r>
                      <a:endParaRPr b="1" sz="900"/>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spcBef>
                          <a:spcPts val="0"/>
                        </a:spcBef>
                        <a:spcAft>
                          <a:spcPts val="0"/>
                        </a:spcAft>
                        <a:buNone/>
                      </a:pPr>
                      <a:r>
                        <a:rPr lang="en" sz="900">
                          <a:solidFill>
                            <a:srgbClr val="000000"/>
                          </a:solidFill>
                        </a:rPr>
                        <a:t>300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solidFill>
                            <a:srgbClr val="000000"/>
                          </a:solidFill>
                        </a:rPr>
                        <a:t>250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200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spcBef>
                          <a:spcPts val="0"/>
                        </a:spcBef>
                        <a:spcAft>
                          <a:spcPts val="0"/>
                        </a:spcAft>
                        <a:buNone/>
                      </a:pPr>
                      <a:r>
                        <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900">
                          <a:solidFill>
                            <a:srgbClr val="000000"/>
                          </a:solidFill>
                        </a:rPr>
                        <a:t>Food Variety</a:t>
                      </a:r>
                      <a:endParaRPr>
                        <a:solidFill>
                          <a:srgbClr val="000000"/>
                        </a:solidFill>
                      </a:endParaRPr>
                    </a:p>
                    <a:p>
                      <a:pPr indent="0" lvl="0" marL="0" rtl="0" algn="ctr">
                        <a:spcBef>
                          <a:spcPts val="0"/>
                        </a:spcBef>
                        <a:spcAft>
                          <a:spcPts val="0"/>
                        </a:spcAft>
                        <a:buNone/>
                      </a:pPr>
                      <a:r>
                        <a:t/>
                      </a:r>
                      <a:endParaRPr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888" name="Google Shape;1888;p153"/>
          <p:cNvSpPr/>
          <p:nvPr/>
        </p:nvSpPr>
        <p:spPr>
          <a:xfrm>
            <a:off x="6199500" y="2297100"/>
            <a:ext cx="1075500" cy="19191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53"/>
          <p:cNvSpPr/>
          <p:nvPr/>
        </p:nvSpPr>
        <p:spPr>
          <a:xfrm>
            <a:off x="4917775" y="2817425"/>
            <a:ext cx="1075500" cy="13989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53"/>
          <p:cNvSpPr txBox="1"/>
          <p:nvPr/>
        </p:nvSpPr>
        <p:spPr>
          <a:xfrm rot="-5398936">
            <a:off x="-400800" y="3111600"/>
            <a:ext cx="19380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 of Cities</a:t>
            </a:r>
            <a:endParaRPr/>
          </a:p>
        </p:txBody>
      </p:sp>
      <p:sp>
        <p:nvSpPr>
          <p:cNvPr id="1891" name="Google Shape;1891;p153"/>
          <p:cNvSpPr txBox="1"/>
          <p:nvPr/>
        </p:nvSpPr>
        <p:spPr>
          <a:xfrm rot="-5398936">
            <a:off x="3349575" y="3149100"/>
            <a:ext cx="19380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 of Cities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15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8: Acknowledge Limitations</a:t>
            </a:r>
            <a:endParaRPr/>
          </a:p>
        </p:txBody>
      </p:sp>
      <p:sp>
        <p:nvSpPr>
          <p:cNvPr id="1897" name="Google Shape;1897;p1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Limitations of Analysis</a:t>
            </a:r>
            <a:endParaRPr/>
          </a:p>
        </p:txBody>
      </p:sp>
      <p:sp>
        <p:nvSpPr>
          <p:cNvPr id="1903" name="Google Shape;1903;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904" name="Google Shape;1904;p1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 demographics may not match the American demographic.</a:t>
            </a:r>
            <a:endParaRPr/>
          </a:p>
        </p:txBody>
      </p:sp>
      <p:pic>
        <p:nvPicPr>
          <p:cNvPr id="1905" name="Google Shape;1905;p155"/>
          <p:cNvPicPr preferRelativeResize="0"/>
          <p:nvPr/>
        </p:nvPicPr>
        <p:blipFill rotWithShape="1">
          <a:blip r:embed="rId3">
            <a:alphaModFix/>
          </a:blip>
          <a:srcRect b="0" l="0" r="0" t="0"/>
          <a:stretch/>
        </p:blipFill>
        <p:spPr>
          <a:xfrm>
            <a:off x="495322" y="1233275"/>
            <a:ext cx="4481474" cy="3566160"/>
          </a:xfrm>
          <a:prstGeom prst="rect">
            <a:avLst/>
          </a:prstGeom>
          <a:noFill/>
          <a:ln cap="flat" cmpd="sng" w="9525">
            <a:solidFill>
              <a:srgbClr val="28C8E5"/>
            </a:solidFill>
            <a:prstDash val="solid"/>
            <a:round/>
            <a:headEnd len="sm" w="sm" type="none"/>
            <a:tailEnd len="sm" w="sm" type="none"/>
          </a:ln>
        </p:spPr>
      </p:pic>
      <p:pic>
        <p:nvPicPr>
          <p:cNvPr id="1906" name="Google Shape;1906;p155"/>
          <p:cNvPicPr preferRelativeResize="0"/>
          <p:nvPr/>
        </p:nvPicPr>
        <p:blipFill>
          <a:blip r:embed="rId4">
            <a:alphaModFix/>
          </a:blip>
          <a:stretch>
            <a:fillRect/>
          </a:stretch>
        </p:blipFill>
        <p:spPr>
          <a:xfrm>
            <a:off x="5151671" y="1259200"/>
            <a:ext cx="914400" cy="914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spcBef>
                <a:spcPts val="0"/>
              </a:spcBef>
              <a:spcAft>
                <a:spcPts val="0"/>
              </a:spcAft>
              <a:buNone/>
            </a:pPr>
            <a:r>
              <a:t/>
            </a:r>
            <a:endParaRPr/>
          </a:p>
        </p:txBody>
      </p:sp>
      <p:sp>
        <p:nvSpPr>
          <p:cNvPr id="1912" name="Google Shape;1912;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Restaurant experiences do not equate to home-cooked meals.</a:t>
            </a:r>
            <a:endParaRPr/>
          </a:p>
        </p:txBody>
      </p:sp>
      <p:sp>
        <p:nvSpPr>
          <p:cNvPr id="1913" name="Google Shape;1913;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914" name="Google Shape;1914;p156"/>
          <p:cNvPicPr preferRelativeResize="0"/>
          <p:nvPr/>
        </p:nvPicPr>
        <p:blipFill rotWithShape="1">
          <a:blip r:embed="rId3">
            <a:alphaModFix/>
          </a:blip>
          <a:srcRect b="0" l="0" r="0" t="0"/>
          <a:stretch/>
        </p:blipFill>
        <p:spPr>
          <a:xfrm>
            <a:off x="424350" y="1414463"/>
            <a:ext cx="4114800" cy="2314575"/>
          </a:xfrm>
          <a:prstGeom prst="rect">
            <a:avLst/>
          </a:prstGeom>
          <a:noFill/>
          <a:ln>
            <a:noFill/>
          </a:ln>
        </p:spPr>
      </p:pic>
      <p:pic>
        <p:nvPicPr>
          <p:cNvPr id="1915" name="Google Shape;1915;p156"/>
          <p:cNvPicPr preferRelativeResize="0"/>
          <p:nvPr/>
        </p:nvPicPr>
        <p:blipFill>
          <a:blip r:embed="rId4">
            <a:alphaModFix/>
          </a:blip>
          <a:stretch>
            <a:fillRect/>
          </a:stretch>
        </p:blipFill>
        <p:spPr>
          <a:xfrm>
            <a:off x="4768200" y="1417320"/>
            <a:ext cx="4114800" cy="23145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921" name="Google Shape;1921;p1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Fine-</a:t>
            </a:r>
            <a:r>
              <a:rPr lang="en"/>
              <a:t>dining effect?</a:t>
            </a:r>
            <a:endParaRPr/>
          </a:p>
        </p:txBody>
      </p:sp>
      <p:sp>
        <p:nvSpPr>
          <p:cNvPr id="1922" name="Google Shape;1922;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923" name="Google Shape;1923;p157"/>
          <p:cNvPicPr preferRelativeResize="0"/>
          <p:nvPr/>
        </p:nvPicPr>
        <p:blipFill>
          <a:blip r:embed="rId3">
            <a:alphaModFix/>
          </a:blip>
          <a:stretch>
            <a:fillRect/>
          </a:stretch>
        </p:blipFill>
        <p:spPr>
          <a:xfrm>
            <a:off x="463775" y="1269350"/>
            <a:ext cx="6185002" cy="347471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15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Step 9: Make the Call</a:t>
            </a:r>
            <a:endParaRPr/>
          </a:p>
          <a:p>
            <a:pPr indent="0" lvl="0" marL="0" rtl="0" algn="ctr">
              <a:spcBef>
                <a:spcPts val="0"/>
              </a:spcBef>
              <a:spcAft>
                <a:spcPts val="0"/>
              </a:spcAft>
              <a:buNone/>
            </a:pPr>
            <a:r>
              <a:t/>
            </a:r>
            <a:endParaRPr/>
          </a:p>
        </p:txBody>
      </p:sp>
      <p:sp>
        <p:nvSpPr>
          <p:cNvPr id="1929" name="Google Shape;1929;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59"/>
          <p:cNvSpPr/>
          <p:nvPr/>
        </p:nvSpPr>
        <p:spPr>
          <a:xfrm>
            <a:off x="-50" y="2891525"/>
            <a:ext cx="9144000" cy="143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Making the </a:t>
            </a:r>
            <a:r>
              <a:rPr lang="en"/>
              <a:t>Call</a:t>
            </a:r>
            <a:r>
              <a:rPr lang="en"/>
              <a:t> </a:t>
            </a:r>
            <a:endParaRPr/>
          </a:p>
        </p:txBody>
      </p:sp>
      <p:sp>
        <p:nvSpPr>
          <p:cNvPr id="1936" name="Google Shape;1936;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37" name="Google Shape;1937;p1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“Proper” Conclusion:</a:t>
            </a:r>
            <a:endParaRPr b="1"/>
          </a:p>
          <a:p>
            <a:pPr indent="0" lvl="0" marL="0" rtl="0" algn="l">
              <a:spcBef>
                <a:spcPts val="0"/>
              </a:spcBef>
              <a:spcAft>
                <a:spcPts val="0"/>
              </a:spcAft>
              <a:buClr>
                <a:schemeClr val="dk1"/>
              </a:buClr>
              <a:buSzPts val="1100"/>
              <a:buFont typeface="Arial"/>
              <a:buNone/>
            </a:pPr>
            <a:r>
              <a:rPr lang="en">
                <a:solidFill>
                  <a:schemeClr val="dk1"/>
                </a:solidFill>
              </a:rPr>
              <a:t>Based on our analysis, it’s clear that Americans’ preferences for Italian and Mexican food are similar in nature. As a whole, Americans rate Mexican and Italian restaurants at statistically similar scores (avg. score: 3.8, p-value: 0.285). However, there is substantial evidence that Americans write more reviews of Italian restaurants than Mexican restaurants (+96k, p-value: 0.057). </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None/>
            </a:pPr>
            <a:r>
              <a:t/>
            </a:r>
            <a:endParaRPr/>
          </a:p>
        </p:txBody>
      </p:sp>
      <p:pic>
        <p:nvPicPr>
          <p:cNvPr id="1938" name="Google Shape;1938;p159"/>
          <p:cNvPicPr preferRelativeResize="0"/>
          <p:nvPr/>
        </p:nvPicPr>
        <p:blipFill>
          <a:blip r:embed="rId3">
            <a:alphaModFix/>
          </a:blip>
          <a:stretch>
            <a:fillRect/>
          </a:stretch>
        </p:blipFill>
        <p:spPr>
          <a:xfrm>
            <a:off x="431875" y="2536523"/>
            <a:ext cx="2320675" cy="2246413"/>
          </a:xfrm>
          <a:prstGeom prst="rect">
            <a:avLst/>
          </a:prstGeom>
          <a:noFill/>
          <a:ln>
            <a:noFill/>
          </a:ln>
        </p:spPr>
      </p:pic>
      <p:sp>
        <p:nvSpPr>
          <p:cNvPr id="1939" name="Google Shape;1939;p159"/>
          <p:cNvSpPr txBox="1"/>
          <p:nvPr/>
        </p:nvSpPr>
        <p:spPr>
          <a:xfrm>
            <a:off x="2832500" y="2954700"/>
            <a:ext cx="61122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This may indicate there is an increased interest in visiting Italian restaurants “for the experience.” Or it may merely suggest that Yelp users enjoy writing reviews of Italian restaurants more than Mexican restaurants.</a:t>
            </a:r>
            <a:endParaRPr sz="1800">
              <a:solidFill>
                <a:srgbClr val="FFFFFF"/>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Making the Call </a:t>
            </a:r>
            <a:endParaRPr/>
          </a:p>
        </p:txBody>
      </p:sp>
      <p:sp>
        <p:nvSpPr>
          <p:cNvPr id="1945" name="Google Shape;1945;p1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The “Let’s Be Real” Conclusion:</a:t>
            </a:r>
            <a:r>
              <a:rPr lang="en"/>
              <a:t> Italian (but it’s going to be close).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46" name="Google Shape;1946;p160"/>
          <p:cNvSpPr txBox="1"/>
          <p:nvPr>
            <p:ph idx="2" type="subTitle"/>
          </p:nvPr>
        </p:nvSpPr>
        <p:spPr>
          <a:xfrm>
            <a:off x="0" y="473040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947" name="Google Shape;1947;p160"/>
          <p:cNvPicPr preferRelativeResize="0"/>
          <p:nvPr/>
        </p:nvPicPr>
        <p:blipFill>
          <a:blip r:embed="rId3">
            <a:alphaModFix/>
          </a:blip>
          <a:stretch>
            <a:fillRect/>
          </a:stretch>
        </p:blipFill>
        <p:spPr>
          <a:xfrm>
            <a:off x="2660339" y="1128237"/>
            <a:ext cx="3823323" cy="37009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16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Analytics Paradigm</a:t>
            </a:r>
            <a:endParaRPr/>
          </a:p>
        </p:txBody>
      </p:sp>
      <p:sp>
        <p:nvSpPr>
          <p:cNvPr id="1953" name="Google Shape;1953;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Analytics Paradigm</a:t>
            </a:r>
            <a:endParaRPr/>
          </a:p>
        </p:txBody>
      </p:sp>
      <p:sp>
        <p:nvSpPr>
          <p:cNvPr id="1959" name="Google Shape;1959;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60" name="Google Shape;1960;p1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type or industry, this paradigm provides a repeatable pathway for effective data problem-solving.</a:t>
            </a:r>
            <a:endParaRPr/>
          </a:p>
        </p:txBody>
      </p:sp>
      <p:grpSp>
        <p:nvGrpSpPr>
          <p:cNvPr id="1961" name="Google Shape;1961;p162"/>
          <p:cNvGrpSpPr/>
          <p:nvPr/>
        </p:nvGrpSpPr>
        <p:grpSpPr>
          <a:xfrm>
            <a:off x="447475" y="1585313"/>
            <a:ext cx="1944600" cy="914449"/>
            <a:chOff x="1126863" y="2013875"/>
            <a:chExt cx="1944600" cy="1569600"/>
          </a:xfrm>
        </p:grpSpPr>
        <p:sp>
          <p:nvSpPr>
            <p:cNvPr id="1962" name="Google Shape;1962;p162"/>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2"/>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grpSp>
      <p:grpSp>
        <p:nvGrpSpPr>
          <p:cNvPr id="1964" name="Google Shape;1964;p162"/>
          <p:cNvGrpSpPr/>
          <p:nvPr/>
        </p:nvGrpSpPr>
        <p:grpSpPr>
          <a:xfrm>
            <a:off x="4201334" y="2272645"/>
            <a:ext cx="261571" cy="260379"/>
            <a:chOff x="4858109" y="2631368"/>
            <a:chExt cx="316442" cy="315000"/>
          </a:xfrm>
        </p:grpSpPr>
        <p:sp>
          <p:nvSpPr>
            <p:cNvPr id="1965" name="Google Shape;1965;p16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2"/>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1967" name="Google Shape;1967;p162"/>
          <p:cNvGrpSpPr/>
          <p:nvPr/>
        </p:nvGrpSpPr>
        <p:grpSpPr>
          <a:xfrm>
            <a:off x="3050791" y="1581912"/>
            <a:ext cx="2560260" cy="914449"/>
            <a:chOff x="3071457" y="2013875"/>
            <a:chExt cx="1944600" cy="1569600"/>
          </a:xfrm>
        </p:grpSpPr>
        <p:sp>
          <p:nvSpPr>
            <p:cNvPr id="1968" name="Google Shape;1968;p162"/>
            <p:cNvSpPr/>
            <p:nvPr/>
          </p:nvSpPr>
          <p:spPr>
            <a:xfrm flipH="1" rot="10800000">
              <a:off x="3071457" y="2013875"/>
              <a:ext cx="1944600" cy="1569600"/>
            </a:xfrm>
            <a:prstGeom prst="round2DiagRect">
              <a:avLst>
                <a:gd fmla="val 0" name="adj1"/>
                <a:gd fmla="val 17764" name="adj2"/>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2"/>
            <p:cNvSpPr txBox="1"/>
            <p:nvPr/>
          </p:nvSpPr>
          <p:spPr>
            <a:xfrm>
              <a:off x="3316102" y="2517971"/>
              <a:ext cx="1451700" cy="459900"/>
            </a:xfrm>
            <a:prstGeom prst="rect">
              <a:avLst/>
            </a:prstGeom>
            <a:solidFill>
              <a:srgbClr val="FECF4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Identify Data Sources</a:t>
              </a:r>
              <a:endParaRPr b="1" sz="1100">
                <a:latin typeface="Roboto"/>
                <a:ea typeface="Roboto"/>
                <a:cs typeface="Roboto"/>
                <a:sym typeface="Roboto"/>
              </a:endParaRPr>
            </a:p>
          </p:txBody>
        </p:sp>
      </p:grpSp>
      <p:grpSp>
        <p:nvGrpSpPr>
          <p:cNvPr id="1970" name="Google Shape;1970;p162"/>
          <p:cNvGrpSpPr/>
          <p:nvPr/>
        </p:nvGrpSpPr>
        <p:grpSpPr>
          <a:xfrm>
            <a:off x="447527" y="1585313"/>
            <a:ext cx="2560260" cy="914449"/>
            <a:chOff x="1126863" y="2013875"/>
            <a:chExt cx="1944600" cy="1569600"/>
          </a:xfrm>
        </p:grpSpPr>
        <p:sp>
          <p:nvSpPr>
            <p:cNvPr id="1971" name="Google Shape;1971;p162"/>
            <p:cNvSpPr/>
            <p:nvPr/>
          </p:nvSpPr>
          <p:spPr>
            <a:xfrm>
              <a:off x="1126863" y="2013875"/>
              <a:ext cx="1944600" cy="1569600"/>
            </a:xfrm>
            <a:prstGeom prst="round2DiagRect">
              <a:avLst>
                <a:gd fmla="val 0" name="adj1"/>
                <a:gd fmla="val 17764" name="adj2"/>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2"/>
            <p:cNvSpPr txBox="1"/>
            <p:nvPr/>
          </p:nvSpPr>
          <p:spPr>
            <a:xfrm>
              <a:off x="1351627" y="2517971"/>
              <a:ext cx="1451700" cy="459900"/>
            </a:xfrm>
            <a:prstGeom prst="rect">
              <a:avLst/>
            </a:prstGeom>
            <a:solidFill>
              <a:srgbClr val="FF992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Decompose the Ask</a:t>
              </a:r>
              <a:endParaRPr b="1" sz="1100">
                <a:latin typeface="Roboto"/>
                <a:ea typeface="Roboto"/>
                <a:cs typeface="Roboto"/>
                <a:sym typeface="Roboto"/>
              </a:endParaRPr>
            </a:p>
          </p:txBody>
        </p:sp>
      </p:grpSp>
      <p:grpSp>
        <p:nvGrpSpPr>
          <p:cNvPr id="1973" name="Google Shape;1973;p162"/>
          <p:cNvGrpSpPr/>
          <p:nvPr/>
        </p:nvGrpSpPr>
        <p:grpSpPr>
          <a:xfrm>
            <a:off x="5656123" y="1581912"/>
            <a:ext cx="2560324" cy="914449"/>
            <a:chOff x="5015938" y="2013875"/>
            <a:chExt cx="3001200" cy="1569600"/>
          </a:xfrm>
        </p:grpSpPr>
        <p:sp>
          <p:nvSpPr>
            <p:cNvPr id="1974" name="Google Shape;1974;p162"/>
            <p:cNvSpPr/>
            <p:nvPr/>
          </p:nvSpPr>
          <p:spPr>
            <a:xfrm>
              <a:off x="5015938" y="2013875"/>
              <a:ext cx="3001200" cy="1569600"/>
            </a:xfrm>
            <a:prstGeom prst="round2DiagRect">
              <a:avLst>
                <a:gd fmla="val 0" name="adj1"/>
                <a:gd fmla="val 17764" name="adj2"/>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5" name="Google Shape;1975;p162"/>
            <p:cNvSpPr txBox="1"/>
            <p:nvPr/>
          </p:nvSpPr>
          <p:spPr>
            <a:xfrm>
              <a:off x="5360226" y="2517973"/>
              <a:ext cx="2417100" cy="459900"/>
            </a:xfrm>
            <a:prstGeom prst="rect">
              <a:avLst/>
            </a:prstGeom>
            <a:solidFill>
              <a:srgbClr val="FFE5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Define Strategy and Metrics</a:t>
              </a:r>
              <a:endParaRPr b="1" sz="1100">
                <a:latin typeface="Roboto"/>
                <a:ea typeface="Roboto"/>
                <a:cs typeface="Roboto"/>
                <a:sym typeface="Roboto"/>
              </a:endParaRPr>
            </a:p>
          </p:txBody>
        </p:sp>
      </p:grpSp>
      <p:grpSp>
        <p:nvGrpSpPr>
          <p:cNvPr id="1976" name="Google Shape;1976;p162"/>
          <p:cNvGrpSpPr/>
          <p:nvPr/>
        </p:nvGrpSpPr>
        <p:grpSpPr>
          <a:xfrm>
            <a:off x="2799954" y="1818412"/>
            <a:ext cx="457195" cy="441441"/>
            <a:chOff x="4858109" y="2631368"/>
            <a:chExt cx="316442" cy="315000"/>
          </a:xfrm>
        </p:grpSpPr>
        <p:sp>
          <p:nvSpPr>
            <p:cNvPr id="1977" name="Google Shape;1977;p16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2"/>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1979" name="Google Shape;1979;p162"/>
          <p:cNvGrpSpPr/>
          <p:nvPr/>
        </p:nvGrpSpPr>
        <p:grpSpPr>
          <a:xfrm>
            <a:off x="5416929" y="1819656"/>
            <a:ext cx="457195" cy="441441"/>
            <a:chOff x="4858109" y="2631368"/>
            <a:chExt cx="316442" cy="315000"/>
          </a:xfrm>
        </p:grpSpPr>
        <p:sp>
          <p:nvSpPr>
            <p:cNvPr id="1980" name="Google Shape;1980;p16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2"/>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1982" name="Google Shape;1982;p162"/>
          <p:cNvGrpSpPr/>
          <p:nvPr/>
        </p:nvGrpSpPr>
        <p:grpSpPr>
          <a:xfrm>
            <a:off x="467198" y="2560320"/>
            <a:ext cx="2560324" cy="914449"/>
            <a:chOff x="5015938" y="2013875"/>
            <a:chExt cx="3001200" cy="1569600"/>
          </a:xfrm>
        </p:grpSpPr>
        <p:sp>
          <p:nvSpPr>
            <p:cNvPr id="1983" name="Google Shape;1983;p162"/>
            <p:cNvSpPr/>
            <p:nvPr/>
          </p:nvSpPr>
          <p:spPr>
            <a:xfrm>
              <a:off x="5015938" y="2013875"/>
              <a:ext cx="3001200" cy="1569600"/>
            </a:xfrm>
            <a:prstGeom prst="round2DiagRect">
              <a:avLst>
                <a:gd fmla="val 0" name="adj1"/>
                <a:gd fmla="val 17764" name="adj2"/>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84" name="Google Shape;1984;p162"/>
            <p:cNvSpPr txBox="1"/>
            <p:nvPr/>
          </p:nvSpPr>
          <p:spPr>
            <a:xfrm>
              <a:off x="5360226" y="2517973"/>
              <a:ext cx="2417100" cy="4599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Assemble and Clean</a:t>
              </a:r>
              <a:endParaRPr b="1" sz="1100">
                <a:latin typeface="Roboto"/>
                <a:ea typeface="Roboto"/>
                <a:cs typeface="Roboto"/>
                <a:sym typeface="Roboto"/>
              </a:endParaRPr>
            </a:p>
          </p:txBody>
        </p:sp>
      </p:grpSp>
      <p:grpSp>
        <p:nvGrpSpPr>
          <p:cNvPr id="1985" name="Google Shape;1985;p162"/>
          <p:cNvGrpSpPr/>
          <p:nvPr/>
        </p:nvGrpSpPr>
        <p:grpSpPr>
          <a:xfrm>
            <a:off x="3072752" y="2560320"/>
            <a:ext cx="2560260" cy="914449"/>
            <a:chOff x="1126863" y="2013875"/>
            <a:chExt cx="1944600" cy="1569600"/>
          </a:xfrm>
        </p:grpSpPr>
        <p:sp>
          <p:nvSpPr>
            <p:cNvPr id="1986" name="Google Shape;1986;p162"/>
            <p:cNvSpPr/>
            <p:nvPr/>
          </p:nvSpPr>
          <p:spPr>
            <a:xfrm>
              <a:off x="1126863" y="2013875"/>
              <a:ext cx="1944600" cy="1569600"/>
            </a:xfrm>
            <a:prstGeom prst="round2DiagRect">
              <a:avLst>
                <a:gd fmla="val 0" name="adj1"/>
                <a:gd fmla="val 17764"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2"/>
            <p:cNvSpPr txBox="1"/>
            <p:nvPr/>
          </p:nvSpPr>
          <p:spPr>
            <a:xfrm>
              <a:off x="1351627" y="2517971"/>
              <a:ext cx="1451700" cy="459900"/>
            </a:xfrm>
            <a:prstGeom prst="rect">
              <a:avLst/>
            </a:prstGeom>
            <a:solidFill>
              <a:srgbClr val="B4A7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Retrieve the Data</a:t>
              </a:r>
              <a:endParaRPr b="1" sz="1100">
                <a:latin typeface="Roboto"/>
                <a:ea typeface="Roboto"/>
                <a:cs typeface="Roboto"/>
                <a:sym typeface="Roboto"/>
              </a:endParaRPr>
            </a:p>
          </p:txBody>
        </p:sp>
      </p:grpSp>
      <p:grpSp>
        <p:nvGrpSpPr>
          <p:cNvPr id="1988" name="Google Shape;1988;p162"/>
          <p:cNvGrpSpPr/>
          <p:nvPr/>
        </p:nvGrpSpPr>
        <p:grpSpPr>
          <a:xfrm>
            <a:off x="5678216" y="2558587"/>
            <a:ext cx="2560260" cy="914449"/>
            <a:chOff x="3071457" y="2013875"/>
            <a:chExt cx="1944600" cy="1569600"/>
          </a:xfrm>
        </p:grpSpPr>
        <p:sp>
          <p:nvSpPr>
            <p:cNvPr id="1989" name="Google Shape;1989;p162"/>
            <p:cNvSpPr/>
            <p:nvPr/>
          </p:nvSpPr>
          <p:spPr>
            <a:xfrm flipH="1" rot="10800000">
              <a:off x="3071457" y="2013875"/>
              <a:ext cx="1944600" cy="1569600"/>
            </a:xfrm>
            <a:prstGeom prst="round2DiagRect">
              <a:avLst>
                <a:gd fmla="val 0" name="adj1"/>
                <a:gd fmla="val 17764"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2"/>
            <p:cNvSpPr txBox="1"/>
            <p:nvPr/>
          </p:nvSpPr>
          <p:spPr>
            <a:xfrm>
              <a:off x="3316102" y="2517971"/>
              <a:ext cx="1451700" cy="459900"/>
            </a:xfrm>
            <a:prstGeom prst="rect">
              <a:avLst/>
            </a:prstGeom>
            <a:solidFill>
              <a:srgbClr val="8E7CC3"/>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Roboto"/>
                  <a:ea typeface="Roboto"/>
                  <a:cs typeface="Roboto"/>
                  <a:sym typeface="Roboto"/>
                </a:rPr>
                <a:t>Build Data Retrieval Plan</a:t>
              </a:r>
              <a:endParaRPr b="1" sz="1100">
                <a:latin typeface="Roboto"/>
                <a:ea typeface="Roboto"/>
                <a:cs typeface="Roboto"/>
                <a:sym typeface="Roboto"/>
              </a:endParaRPr>
            </a:p>
            <a:p>
              <a:pPr indent="0" lvl="0" marL="0" rtl="0" algn="ctr">
                <a:spcBef>
                  <a:spcPts val="0"/>
                </a:spcBef>
                <a:spcAft>
                  <a:spcPts val="0"/>
                </a:spcAft>
                <a:buNone/>
              </a:pPr>
              <a:r>
                <a:t/>
              </a:r>
              <a:endParaRPr b="1" sz="1100">
                <a:latin typeface="Roboto"/>
                <a:ea typeface="Roboto"/>
                <a:cs typeface="Roboto"/>
                <a:sym typeface="Roboto"/>
              </a:endParaRPr>
            </a:p>
          </p:txBody>
        </p:sp>
      </p:grpSp>
      <p:grpSp>
        <p:nvGrpSpPr>
          <p:cNvPr id="1991" name="Google Shape;1991;p162"/>
          <p:cNvGrpSpPr/>
          <p:nvPr/>
        </p:nvGrpSpPr>
        <p:grpSpPr>
          <a:xfrm flipH="1">
            <a:off x="5416929" y="2836287"/>
            <a:ext cx="457195" cy="441441"/>
            <a:chOff x="4858109" y="2631368"/>
            <a:chExt cx="316442" cy="315000"/>
          </a:xfrm>
        </p:grpSpPr>
        <p:sp>
          <p:nvSpPr>
            <p:cNvPr id="1992" name="Google Shape;1992;p16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2"/>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1994" name="Google Shape;1994;p162"/>
          <p:cNvGrpSpPr/>
          <p:nvPr/>
        </p:nvGrpSpPr>
        <p:grpSpPr>
          <a:xfrm rot="5400000">
            <a:off x="6707692" y="2351037"/>
            <a:ext cx="457195" cy="441441"/>
            <a:chOff x="4858109" y="2631368"/>
            <a:chExt cx="316442" cy="315000"/>
          </a:xfrm>
        </p:grpSpPr>
        <p:sp>
          <p:nvSpPr>
            <p:cNvPr id="1995" name="Google Shape;1995;p16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AB40"/>
                </a:solidFill>
                <a:highlight>
                  <a:srgbClr val="6FA8DC"/>
                </a:highlight>
              </a:endParaRPr>
            </a:p>
          </p:txBody>
        </p:sp>
        <p:sp>
          <p:nvSpPr>
            <p:cNvPr id="1996" name="Google Shape;1996;p162"/>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solidFill>
                    <a:srgbClr val="FFAB40"/>
                  </a:solidFill>
                  <a:highlight>
                    <a:srgbClr val="6FA8DC"/>
                  </a:highlight>
                </a:rPr>
              </a:br>
              <a:endParaRPr>
                <a:solidFill>
                  <a:srgbClr val="FFAB40"/>
                </a:solidFill>
                <a:highlight>
                  <a:srgbClr val="6FA8DC"/>
                </a:highlight>
              </a:endParaRPr>
            </a:p>
          </p:txBody>
        </p:sp>
      </p:grpSp>
      <p:grpSp>
        <p:nvGrpSpPr>
          <p:cNvPr id="1997" name="Google Shape;1997;p162"/>
          <p:cNvGrpSpPr/>
          <p:nvPr/>
        </p:nvGrpSpPr>
        <p:grpSpPr>
          <a:xfrm flipH="1">
            <a:off x="2754404" y="2834640"/>
            <a:ext cx="457195" cy="441441"/>
            <a:chOff x="4858109" y="2631368"/>
            <a:chExt cx="316442" cy="315000"/>
          </a:xfrm>
        </p:grpSpPr>
        <p:sp>
          <p:nvSpPr>
            <p:cNvPr id="1998" name="Google Shape;1998;p16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2"/>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00" name="Google Shape;2000;p162"/>
          <p:cNvGrpSpPr/>
          <p:nvPr/>
        </p:nvGrpSpPr>
        <p:grpSpPr>
          <a:xfrm>
            <a:off x="467229" y="3538728"/>
            <a:ext cx="2560260" cy="914449"/>
            <a:chOff x="3071457" y="2013875"/>
            <a:chExt cx="1944600" cy="1569600"/>
          </a:xfrm>
        </p:grpSpPr>
        <p:sp>
          <p:nvSpPr>
            <p:cNvPr id="2001" name="Google Shape;2001;p162"/>
            <p:cNvSpPr/>
            <p:nvPr/>
          </p:nvSpPr>
          <p:spPr>
            <a:xfrm flipH="1" rot="10800000">
              <a:off x="3071457" y="2013875"/>
              <a:ext cx="1944600" cy="1569600"/>
            </a:xfrm>
            <a:prstGeom prst="round2DiagRect">
              <a:avLst>
                <a:gd fmla="val 0" name="adj1"/>
                <a:gd fmla="val 17764"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2"/>
            <p:cNvSpPr txBox="1"/>
            <p:nvPr/>
          </p:nvSpPr>
          <p:spPr>
            <a:xfrm>
              <a:off x="3316102" y="2517971"/>
              <a:ext cx="1451700" cy="459900"/>
            </a:xfrm>
            <a:prstGeom prst="rect">
              <a:avLst/>
            </a:prstGeom>
            <a:solidFill>
              <a:srgbClr val="6AA84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Analyze for Trends</a:t>
              </a:r>
              <a:endParaRPr b="1" sz="1100">
                <a:latin typeface="Roboto"/>
                <a:ea typeface="Roboto"/>
                <a:cs typeface="Roboto"/>
                <a:sym typeface="Roboto"/>
              </a:endParaRPr>
            </a:p>
          </p:txBody>
        </p:sp>
      </p:grpSp>
      <p:grpSp>
        <p:nvGrpSpPr>
          <p:cNvPr id="2003" name="Google Shape;2003;p162"/>
          <p:cNvGrpSpPr/>
          <p:nvPr/>
        </p:nvGrpSpPr>
        <p:grpSpPr>
          <a:xfrm>
            <a:off x="3072711" y="3538728"/>
            <a:ext cx="2560324" cy="914449"/>
            <a:chOff x="5015938" y="2013875"/>
            <a:chExt cx="3001200" cy="1569600"/>
          </a:xfrm>
        </p:grpSpPr>
        <p:sp>
          <p:nvSpPr>
            <p:cNvPr id="2004" name="Google Shape;2004;p162"/>
            <p:cNvSpPr/>
            <p:nvPr/>
          </p:nvSpPr>
          <p:spPr>
            <a:xfrm>
              <a:off x="5015938" y="2013875"/>
              <a:ext cx="30012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05" name="Google Shape;2005;p162"/>
            <p:cNvSpPr txBox="1"/>
            <p:nvPr/>
          </p:nvSpPr>
          <p:spPr>
            <a:xfrm>
              <a:off x="5360226" y="2517973"/>
              <a:ext cx="2417100" cy="4599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Acknowledge Limitations</a:t>
              </a:r>
              <a:endParaRPr b="1" sz="1100">
                <a:latin typeface="Roboto"/>
                <a:ea typeface="Roboto"/>
                <a:cs typeface="Roboto"/>
                <a:sym typeface="Roboto"/>
              </a:endParaRPr>
            </a:p>
          </p:txBody>
        </p:sp>
      </p:grpSp>
      <p:grpSp>
        <p:nvGrpSpPr>
          <p:cNvPr id="2006" name="Google Shape;2006;p162"/>
          <p:cNvGrpSpPr/>
          <p:nvPr/>
        </p:nvGrpSpPr>
        <p:grpSpPr>
          <a:xfrm flipH="1">
            <a:off x="5678227" y="3535245"/>
            <a:ext cx="2560260" cy="914449"/>
            <a:chOff x="1126863" y="2013875"/>
            <a:chExt cx="1944600" cy="1569600"/>
          </a:xfrm>
        </p:grpSpPr>
        <p:sp>
          <p:nvSpPr>
            <p:cNvPr id="2007" name="Google Shape;2007;p162"/>
            <p:cNvSpPr/>
            <p:nvPr/>
          </p:nvSpPr>
          <p:spPr>
            <a:xfrm>
              <a:off x="1126863" y="2013875"/>
              <a:ext cx="1944600" cy="1569600"/>
            </a:xfrm>
            <a:prstGeom prst="round2DiagRect">
              <a:avLst>
                <a:gd fmla="val 0" name="adj1"/>
                <a:gd fmla="val 17764"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2"/>
            <p:cNvSpPr txBox="1"/>
            <p:nvPr/>
          </p:nvSpPr>
          <p:spPr>
            <a:xfrm>
              <a:off x="1265999" y="2517960"/>
              <a:ext cx="1595100" cy="4470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Roboto"/>
                  <a:ea typeface="Roboto"/>
                  <a:cs typeface="Roboto"/>
                  <a:sym typeface="Roboto"/>
                </a:rPr>
                <a:t>Make the Call</a:t>
              </a:r>
              <a:r>
                <a:rPr b="1" lang="en" sz="1100">
                  <a:latin typeface="Roboto"/>
                  <a:ea typeface="Roboto"/>
                  <a:cs typeface="Roboto"/>
                  <a:sym typeface="Roboto"/>
                </a:rPr>
                <a:t> or Tell the Story</a:t>
              </a:r>
              <a:endParaRPr b="1" sz="1100">
                <a:latin typeface="Roboto"/>
                <a:ea typeface="Roboto"/>
                <a:cs typeface="Roboto"/>
                <a:sym typeface="Roboto"/>
              </a:endParaRPr>
            </a:p>
            <a:p>
              <a:pPr indent="0" lvl="0" marL="0" rtl="0" algn="ctr">
                <a:spcBef>
                  <a:spcPts val="0"/>
                </a:spcBef>
                <a:spcAft>
                  <a:spcPts val="0"/>
                </a:spcAft>
                <a:buNone/>
              </a:pPr>
              <a:r>
                <a:t/>
              </a:r>
              <a:endParaRPr b="1" sz="1100">
                <a:latin typeface="Roboto"/>
                <a:ea typeface="Roboto"/>
                <a:cs typeface="Roboto"/>
                <a:sym typeface="Roboto"/>
              </a:endParaRPr>
            </a:p>
          </p:txBody>
        </p:sp>
      </p:grpSp>
      <p:grpSp>
        <p:nvGrpSpPr>
          <p:cNvPr id="2009" name="Google Shape;2009;p162"/>
          <p:cNvGrpSpPr/>
          <p:nvPr/>
        </p:nvGrpSpPr>
        <p:grpSpPr>
          <a:xfrm rot="5400000">
            <a:off x="1452842" y="3311237"/>
            <a:ext cx="457195" cy="441441"/>
            <a:chOff x="4858109" y="2631368"/>
            <a:chExt cx="316442" cy="315000"/>
          </a:xfrm>
        </p:grpSpPr>
        <p:sp>
          <p:nvSpPr>
            <p:cNvPr id="2010" name="Google Shape;2010;p16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2"/>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12" name="Google Shape;2012;p162"/>
          <p:cNvGrpSpPr/>
          <p:nvPr/>
        </p:nvGrpSpPr>
        <p:grpSpPr>
          <a:xfrm>
            <a:off x="2798064" y="3775262"/>
            <a:ext cx="457195" cy="441441"/>
            <a:chOff x="4858109" y="2631368"/>
            <a:chExt cx="316442" cy="315000"/>
          </a:xfrm>
        </p:grpSpPr>
        <p:sp>
          <p:nvSpPr>
            <p:cNvPr id="2013" name="Google Shape;2013;p16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62"/>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15" name="Google Shape;2015;p162"/>
          <p:cNvGrpSpPr/>
          <p:nvPr/>
        </p:nvGrpSpPr>
        <p:grpSpPr>
          <a:xfrm>
            <a:off x="5416927" y="3776472"/>
            <a:ext cx="457195" cy="441441"/>
            <a:chOff x="4858109" y="2631368"/>
            <a:chExt cx="316442" cy="315000"/>
          </a:xfrm>
        </p:grpSpPr>
        <p:sp>
          <p:nvSpPr>
            <p:cNvPr id="2016" name="Google Shape;2016;p162"/>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2"/>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19" name="Google Shape;1019;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20" name="Google Shape;1020;p82"/>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021" name="Google Shape;1021;p82"/>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Perhaps you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are picturing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an Excel spreadsheet. </a:t>
            </a:r>
            <a:endParaRPr sz="3000">
              <a:solidFill>
                <a:schemeClr val="accent6"/>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163"/>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dk1"/>
                </a:solidFill>
              </a:rPr>
              <a:t>Group Activity: </a:t>
            </a:r>
            <a:r>
              <a:rPr lang="en" sz="3000">
                <a:solidFill>
                  <a:srgbClr val="24292E"/>
                </a:solidFill>
              </a:rPr>
              <a:t>Predicting Gentrification</a:t>
            </a:r>
            <a:endParaRPr sz="3000">
              <a:solidFill>
                <a:srgbClr val="24292E"/>
              </a:solidFill>
            </a:endParaRPr>
          </a:p>
          <a:p>
            <a:pPr indent="0" lvl="0" marL="0" rtl="0" algn="l">
              <a:lnSpc>
                <a:spcPct val="115000"/>
              </a:lnSpc>
              <a:spcBef>
                <a:spcPts val="1000"/>
              </a:spcBef>
              <a:spcAft>
                <a:spcPts val="0"/>
              </a:spcAft>
              <a:buClr>
                <a:schemeClr val="dk1"/>
              </a:buClr>
              <a:buSzPts val="1100"/>
              <a:buFont typeface="Arial"/>
              <a:buNone/>
            </a:pPr>
            <a:r>
              <a:rPr lang="en" sz="1800">
                <a:solidFill>
                  <a:srgbClr val="24292E"/>
                </a:solidFill>
                <a:latin typeface="Roboto"/>
                <a:ea typeface="Roboto"/>
                <a:cs typeface="Roboto"/>
                <a:sym typeface="Roboto"/>
              </a:rPr>
              <a:t>Using the analytics paradigm as a framework, outline a </a:t>
            </a:r>
            <a:br>
              <a:rPr lang="en" sz="1800">
                <a:solidFill>
                  <a:srgbClr val="24292E"/>
                </a:solidFill>
                <a:latin typeface="Roboto"/>
                <a:ea typeface="Roboto"/>
                <a:cs typeface="Roboto"/>
                <a:sym typeface="Roboto"/>
              </a:rPr>
            </a:br>
            <a:r>
              <a:rPr lang="en" sz="1800">
                <a:solidFill>
                  <a:srgbClr val="24292E"/>
                </a:solidFill>
                <a:latin typeface="Roboto"/>
                <a:ea typeface="Roboto"/>
                <a:cs typeface="Roboto"/>
                <a:sym typeface="Roboto"/>
              </a:rPr>
              <a:t>strategy to identify which neighborhoods in our city are </a:t>
            </a:r>
            <a:br>
              <a:rPr lang="en" sz="1800">
                <a:solidFill>
                  <a:srgbClr val="24292E"/>
                </a:solidFill>
                <a:latin typeface="Roboto"/>
                <a:ea typeface="Roboto"/>
                <a:cs typeface="Roboto"/>
                <a:sym typeface="Roboto"/>
              </a:rPr>
            </a:br>
            <a:r>
              <a:rPr lang="en" sz="1800">
                <a:solidFill>
                  <a:srgbClr val="24292E"/>
                </a:solidFill>
                <a:latin typeface="Roboto"/>
                <a:ea typeface="Roboto"/>
                <a:cs typeface="Roboto"/>
                <a:sym typeface="Roboto"/>
              </a:rPr>
              <a:t>seeing signs of gentrification.</a:t>
            </a:r>
            <a:endParaRPr sz="1800">
              <a:solidFill>
                <a:srgbClr val="24292E"/>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1800">
              <a:solidFill>
                <a:srgbClr val="24292E"/>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1800">
              <a:solidFill>
                <a:srgbClr val="24292E"/>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sz="3000">
              <a:solidFill>
                <a:schemeClr val="dk1"/>
              </a:solidFill>
              <a:latin typeface="Roboto Light"/>
              <a:ea typeface="Roboto Light"/>
              <a:cs typeface="Roboto Light"/>
              <a:sym typeface="Roboto Light"/>
            </a:endParaRPr>
          </a:p>
          <a:p>
            <a:pPr indent="0" lvl="0" marL="0" rtl="0" algn="l">
              <a:spcBef>
                <a:spcPts val="1000"/>
              </a:spcBef>
              <a:spcAft>
                <a:spcPts val="0"/>
              </a:spcAft>
              <a:buNone/>
            </a:pPr>
            <a:r>
              <a:t/>
            </a:r>
            <a:endParaRPr/>
          </a:p>
        </p:txBody>
      </p:sp>
      <p:sp>
        <p:nvSpPr>
          <p:cNvPr id="2023" name="Google Shape;2023;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4" name="Google Shape;2024;p16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Activity: Predicting Gentrification</a:t>
            </a:r>
            <a:endParaRPr/>
          </a:p>
        </p:txBody>
      </p:sp>
      <p:sp>
        <p:nvSpPr>
          <p:cNvPr id="2030" name="Google Shape;2030;p1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1" name="Google Shape;2031;p16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700">
                <a:solidFill>
                  <a:srgbClr val="000000"/>
                </a:solidFill>
                <a:latin typeface="Roboto"/>
                <a:ea typeface="Roboto"/>
                <a:cs typeface="Roboto"/>
                <a:sym typeface="Roboto"/>
              </a:rPr>
              <a:t>Specifically, how would you answer these questions:</a:t>
            </a:r>
            <a:endParaRPr sz="17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000000"/>
              </a:solidFill>
              <a:latin typeface="Roboto"/>
              <a:ea typeface="Roboto"/>
              <a:cs typeface="Roboto"/>
              <a:sym typeface="Roboto"/>
            </a:endParaRPr>
          </a:p>
          <a:p>
            <a:pPr indent="0" lvl="0" marL="0" rtl="0" algn="l">
              <a:spcBef>
                <a:spcPts val="0"/>
              </a:spcBef>
              <a:spcAft>
                <a:spcPts val="0"/>
              </a:spcAft>
              <a:buNone/>
            </a:pPr>
            <a:r>
              <a:t/>
            </a:r>
            <a:endParaRPr sz="1700">
              <a:solidFill>
                <a:srgbClr val="000000"/>
              </a:solidFill>
              <a:latin typeface="Roboto"/>
              <a:ea typeface="Roboto"/>
              <a:cs typeface="Roboto"/>
              <a:sym typeface="Roboto"/>
            </a:endParaRPr>
          </a:p>
          <a:p>
            <a:pPr indent="0" lvl="0" marL="0" rtl="0" algn="l">
              <a:spcBef>
                <a:spcPts val="0"/>
              </a:spcBef>
              <a:spcAft>
                <a:spcPts val="0"/>
              </a:spcAft>
              <a:buNone/>
            </a:pPr>
            <a:r>
              <a:rPr lang="en" sz="1700">
                <a:solidFill>
                  <a:srgbClr val="000000"/>
                </a:solidFill>
                <a:latin typeface="Roboto"/>
                <a:ea typeface="Roboto"/>
                <a:cs typeface="Roboto"/>
                <a:sym typeface="Roboto"/>
              </a:rPr>
              <a:t>Pay special attention to details like:</a:t>
            </a:r>
            <a:endParaRPr sz="1700">
              <a:solidFill>
                <a:srgbClr val="000000"/>
              </a:solidFill>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p:txBody>
      </p:sp>
      <p:sp>
        <p:nvSpPr>
          <p:cNvPr id="2032" name="Google Shape;2032;p164"/>
          <p:cNvSpPr/>
          <p:nvPr/>
        </p:nvSpPr>
        <p:spPr>
          <a:xfrm>
            <a:off x="443500" y="1145125"/>
            <a:ext cx="496356" cy="16841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33" name="Google Shape;2033;p164"/>
          <p:cNvSpPr/>
          <p:nvPr/>
        </p:nvSpPr>
        <p:spPr>
          <a:xfrm flipH="1" rot="10800000">
            <a:off x="443500" y="1331066"/>
            <a:ext cx="496356" cy="16841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34" name="Google Shape;2034;p164"/>
          <p:cNvSpPr/>
          <p:nvPr/>
        </p:nvSpPr>
        <p:spPr>
          <a:xfrm>
            <a:off x="443508" y="1627485"/>
            <a:ext cx="496356" cy="16841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35" name="Google Shape;2035;p164"/>
          <p:cNvSpPr/>
          <p:nvPr/>
        </p:nvSpPr>
        <p:spPr>
          <a:xfrm flipH="1" rot="10800000">
            <a:off x="443508" y="1813426"/>
            <a:ext cx="496356" cy="16841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36" name="Google Shape;2036;p164"/>
          <p:cNvSpPr/>
          <p:nvPr/>
        </p:nvSpPr>
        <p:spPr>
          <a:xfrm>
            <a:off x="1043716" y="1114975"/>
            <a:ext cx="6829800" cy="41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What observable signs can we detect to suggest gentrification is happening? </a:t>
            </a:r>
            <a:endParaRPr>
              <a:solidFill>
                <a:srgbClr val="000000"/>
              </a:solidFill>
              <a:latin typeface="Roboto"/>
              <a:ea typeface="Roboto"/>
              <a:cs typeface="Roboto"/>
              <a:sym typeface="Roboto"/>
            </a:endParaRPr>
          </a:p>
        </p:txBody>
      </p:sp>
      <p:sp>
        <p:nvSpPr>
          <p:cNvPr id="2037" name="Google Shape;2037;p164"/>
          <p:cNvSpPr/>
          <p:nvPr/>
        </p:nvSpPr>
        <p:spPr>
          <a:xfrm>
            <a:off x="1043716" y="1597342"/>
            <a:ext cx="6829800" cy="41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What means can we use to determine how long the trend has been happening?</a:t>
            </a:r>
            <a:endParaRPr>
              <a:solidFill>
                <a:srgbClr val="000000"/>
              </a:solidFill>
              <a:latin typeface="Roboto"/>
              <a:ea typeface="Roboto"/>
              <a:cs typeface="Roboto"/>
              <a:sym typeface="Roboto"/>
            </a:endParaRPr>
          </a:p>
        </p:txBody>
      </p:sp>
      <p:sp>
        <p:nvSpPr>
          <p:cNvPr id="2038" name="Google Shape;2038;p164"/>
          <p:cNvSpPr/>
          <p:nvPr/>
        </p:nvSpPr>
        <p:spPr>
          <a:xfrm>
            <a:off x="1043716" y="2073304"/>
            <a:ext cx="6829800" cy="41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What proxies might we use to identify gentrification in non-obvious ways?</a:t>
            </a:r>
            <a:endParaRPr>
              <a:solidFill>
                <a:srgbClr val="000000"/>
              </a:solidFill>
              <a:latin typeface="Roboto"/>
              <a:ea typeface="Roboto"/>
              <a:cs typeface="Roboto"/>
              <a:sym typeface="Roboto"/>
            </a:endParaRPr>
          </a:p>
        </p:txBody>
      </p:sp>
      <p:sp>
        <p:nvSpPr>
          <p:cNvPr id="2039" name="Google Shape;2039;p164"/>
          <p:cNvSpPr/>
          <p:nvPr/>
        </p:nvSpPr>
        <p:spPr>
          <a:xfrm>
            <a:off x="1043716" y="2550875"/>
            <a:ext cx="6829800" cy="41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How might you create a visualization of this data to best “tell the story”? </a:t>
            </a:r>
            <a:endParaRPr>
              <a:solidFill>
                <a:srgbClr val="000000"/>
              </a:solidFill>
              <a:latin typeface="Roboto"/>
              <a:ea typeface="Roboto"/>
              <a:cs typeface="Roboto"/>
              <a:sym typeface="Roboto"/>
            </a:endParaRPr>
          </a:p>
        </p:txBody>
      </p:sp>
      <p:sp>
        <p:nvSpPr>
          <p:cNvPr id="2040" name="Google Shape;2040;p164"/>
          <p:cNvSpPr/>
          <p:nvPr/>
        </p:nvSpPr>
        <p:spPr>
          <a:xfrm>
            <a:off x="443508" y="2109836"/>
            <a:ext cx="496356" cy="16841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41" name="Google Shape;2041;p164"/>
          <p:cNvSpPr/>
          <p:nvPr/>
        </p:nvSpPr>
        <p:spPr>
          <a:xfrm flipH="1" rot="10800000">
            <a:off x="443508" y="2295777"/>
            <a:ext cx="496356" cy="16841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42" name="Google Shape;2042;p164"/>
          <p:cNvSpPr/>
          <p:nvPr/>
        </p:nvSpPr>
        <p:spPr>
          <a:xfrm>
            <a:off x="443508" y="2573049"/>
            <a:ext cx="496356" cy="16841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43" name="Google Shape;2043;p164"/>
          <p:cNvSpPr/>
          <p:nvPr/>
        </p:nvSpPr>
        <p:spPr>
          <a:xfrm flipH="1" rot="10800000">
            <a:off x="443508" y="2758990"/>
            <a:ext cx="496356" cy="16841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44" name="Google Shape;2044;p164"/>
          <p:cNvSpPr/>
          <p:nvPr/>
        </p:nvSpPr>
        <p:spPr>
          <a:xfrm>
            <a:off x="443508" y="3438285"/>
            <a:ext cx="496356" cy="16841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045" name="Google Shape;2045;p164"/>
          <p:cNvSpPr/>
          <p:nvPr/>
        </p:nvSpPr>
        <p:spPr>
          <a:xfrm flipH="1" rot="10800000">
            <a:off x="443508" y="3624226"/>
            <a:ext cx="496356" cy="16841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046" name="Google Shape;2046;p164"/>
          <p:cNvSpPr/>
          <p:nvPr/>
        </p:nvSpPr>
        <p:spPr>
          <a:xfrm>
            <a:off x="1043716" y="3408142"/>
            <a:ext cx="6829800" cy="41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What data will you use to build your model?</a:t>
            </a:r>
            <a:endParaRPr>
              <a:solidFill>
                <a:srgbClr val="000000"/>
              </a:solidFill>
              <a:latin typeface="Roboto"/>
              <a:ea typeface="Roboto"/>
              <a:cs typeface="Roboto"/>
              <a:sym typeface="Roboto"/>
            </a:endParaRPr>
          </a:p>
        </p:txBody>
      </p:sp>
      <p:sp>
        <p:nvSpPr>
          <p:cNvPr id="2047" name="Google Shape;2047;p164"/>
          <p:cNvSpPr/>
          <p:nvPr/>
        </p:nvSpPr>
        <p:spPr>
          <a:xfrm>
            <a:off x="1043716" y="3884104"/>
            <a:ext cx="6829800" cy="41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How will you retrieve the data?</a:t>
            </a:r>
            <a:endParaRPr>
              <a:solidFill>
                <a:srgbClr val="000000"/>
              </a:solidFill>
              <a:latin typeface="Roboto"/>
              <a:ea typeface="Roboto"/>
              <a:cs typeface="Roboto"/>
              <a:sym typeface="Roboto"/>
            </a:endParaRPr>
          </a:p>
        </p:txBody>
      </p:sp>
      <p:sp>
        <p:nvSpPr>
          <p:cNvPr id="2048" name="Google Shape;2048;p164"/>
          <p:cNvSpPr/>
          <p:nvPr/>
        </p:nvSpPr>
        <p:spPr>
          <a:xfrm>
            <a:off x="1043716" y="4361675"/>
            <a:ext cx="6829800" cy="41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What does your final “story” look like?</a:t>
            </a:r>
            <a:endParaRPr>
              <a:solidFill>
                <a:srgbClr val="000000"/>
              </a:solidFill>
              <a:latin typeface="Roboto"/>
              <a:ea typeface="Roboto"/>
              <a:cs typeface="Roboto"/>
              <a:sym typeface="Roboto"/>
            </a:endParaRPr>
          </a:p>
        </p:txBody>
      </p:sp>
      <p:sp>
        <p:nvSpPr>
          <p:cNvPr id="2049" name="Google Shape;2049;p164"/>
          <p:cNvSpPr/>
          <p:nvPr/>
        </p:nvSpPr>
        <p:spPr>
          <a:xfrm>
            <a:off x="443508" y="3920636"/>
            <a:ext cx="496356" cy="16841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050" name="Google Shape;2050;p164"/>
          <p:cNvSpPr/>
          <p:nvPr/>
        </p:nvSpPr>
        <p:spPr>
          <a:xfrm flipH="1" rot="10800000">
            <a:off x="443508" y="4106577"/>
            <a:ext cx="496356" cy="16841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051" name="Google Shape;2051;p164"/>
          <p:cNvSpPr/>
          <p:nvPr/>
        </p:nvSpPr>
        <p:spPr>
          <a:xfrm>
            <a:off x="443508" y="4383849"/>
            <a:ext cx="496356" cy="16841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052" name="Google Shape;2052;p164"/>
          <p:cNvSpPr/>
          <p:nvPr/>
        </p:nvSpPr>
        <p:spPr>
          <a:xfrm flipH="1" rot="10800000">
            <a:off x="443508" y="4569790"/>
            <a:ext cx="496356" cy="16841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3" name="Google Shape;2063;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Prepare for Next Class</a:t>
            </a:r>
            <a:endParaRPr/>
          </a:p>
        </p:txBody>
      </p:sp>
      <p:sp>
        <p:nvSpPr>
          <p:cNvPr id="2064" name="Google Shape;2064;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next class:</a:t>
            </a:r>
            <a:endParaRPr>
              <a:solidFill>
                <a:schemeClr val="dk1"/>
              </a:solidFill>
            </a:endParaRPr>
          </a:p>
          <a:p>
            <a:pPr indent="0" lvl="0" marL="0" rtl="0" algn="l">
              <a:spcBef>
                <a:spcPts val="0"/>
              </a:spcBef>
              <a:spcAft>
                <a:spcPts val="0"/>
              </a:spcAft>
              <a:buNone/>
            </a:pPr>
            <a:r>
              <a:t/>
            </a:r>
            <a:endParaRPr/>
          </a:p>
        </p:txBody>
      </p:sp>
      <p:sp>
        <p:nvSpPr>
          <p:cNvPr id="2065" name="Google Shape;2065;p166"/>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Make certain that you have Microsoft Excel installed.</a:t>
            </a:r>
            <a:endParaRPr sz="1600">
              <a:solidFill>
                <a:srgbClr val="043461"/>
              </a:solidFill>
              <a:latin typeface="Roboto"/>
              <a:ea typeface="Roboto"/>
              <a:cs typeface="Roboto"/>
              <a:sym typeface="Roboto"/>
            </a:endParaRPr>
          </a:p>
        </p:txBody>
      </p:sp>
      <p:grpSp>
        <p:nvGrpSpPr>
          <p:cNvPr id="2066" name="Google Shape;2066;p166"/>
          <p:cNvGrpSpPr/>
          <p:nvPr/>
        </p:nvGrpSpPr>
        <p:grpSpPr>
          <a:xfrm>
            <a:off x="457200" y="1378813"/>
            <a:ext cx="776889" cy="621300"/>
            <a:chOff x="457200" y="1378813"/>
            <a:chExt cx="776889" cy="621300"/>
          </a:xfrm>
        </p:grpSpPr>
        <p:sp>
          <p:nvSpPr>
            <p:cNvPr id="2067" name="Google Shape;2067;p1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068" name="Google Shape;2068;p1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069" name="Google Shape;2069;p166"/>
          <p:cNvGrpSpPr/>
          <p:nvPr/>
        </p:nvGrpSpPr>
        <p:grpSpPr>
          <a:xfrm>
            <a:off x="457200" y="2228725"/>
            <a:ext cx="776889" cy="621300"/>
            <a:chOff x="457200" y="1378813"/>
            <a:chExt cx="776889" cy="621300"/>
          </a:xfrm>
        </p:grpSpPr>
        <p:sp>
          <p:nvSpPr>
            <p:cNvPr id="2070" name="Google Shape;2070;p1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071" name="Google Shape;2071;p1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072" name="Google Shape;2072;p166"/>
          <p:cNvGrpSpPr/>
          <p:nvPr/>
        </p:nvGrpSpPr>
        <p:grpSpPr>
          <a:xfrm>
            <a:off x="457200" y="3073850"/>
            <a:ext cx="776889" cy="621300"/>
            <a:chOff x="457200" y="1378813"/>
            <a:chExt cx="776889" cy="621300"/>
          </a:xfrm>
        </p:grpSpPr>
        <p:sp>
          <p:nvSpPr>
            <p:cNvPr id="2073" name="Google Shape;2073;p1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74" name="Google Shape;2074;p1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075" name="Google Shape;2075;p166"/>
          <p:cNvGrpSpPr/>
          <p:nvPr/>
        </p:nvGrpSpPr>
        <p:grpSpPr>
          <a:xfrm>
            <a:off x="457200" y="3923750"/>
            <a:ext cx="776889" cy="621300"/>
            <a:chOff x="457200" y="1378813"/>
            <a:chExt cx="776889" cy="621300"/>
          </a:xfrm>
        </p:grpSpPr>
        <p:sp>
          <p:nvSpPr>
            <p:cNvPr id="2076" name="Google Shape;2076;p1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7" name="Google Shape;2077;p1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078" name="Google Shape;2078;p166"/>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Make certain that you have Slack installed and your are actively checking it.</a:t>
            </a:r>
            <a:endParaRPr sz="1600">
              <a:solidFill>
                <a:srgbClr val="043461"/>
              </a:solidFill>
              <a:latin typeface="Roboto"/>
              <a:ea typeface="Roboto"/>
              <a:cs typeface="Roboto"/>
              <a:sym typeface="Roboto"/>
            </a:endParaRPr>
          </a:p>
        </p:txBody>
      </p:sp>
      <p:sp>
        <p:nvSpPr>
          <p:cNvPr id="2079" name="Google Shape;2079;p166"/>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solidFill>
                  <a:srgbClr val="043461"/>
                </a:solidFill>
                <a:latin typeface="Roboto"/>
                <a:ea typeface="Roboto"/>
                <a:cs typeface="Roboto"/>
                <a:sym typeface="Roboto"/>
              </a:rPr>
              <a:t>Figure out where the Git repository for our class is.</a:t>
            </a:r>
            <a:endParaRPr sz="1600">
              <a:solidFill>
                <a:srgbClr val="043461"/>
              </a:solidFill>
              <a:latin typeface="Roboto"/>
              <a:ea typeface="Roboto"/>
              <a:cs typeface="Roboto"/>
              <a:sym typeface="Roboto"/>
            </a:endParaRPr>
          </a:p>
        </p:txBody>
      </p:sp>
      <p:sp>
        <p:nvSpPr>
          <p:cNvPr id="2080" name="Google Shape;2080;p166"/>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Figure out where class videos will be posted.</a:t>
            </a:r>
            <a:endParaRPr sz="1600">
              <a:solidFill>
                <a:srgbClr val="043461"/>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